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7" r:id="rId2"/>
    <p:sldId id="258" r:id="rId3"/>
    <p:sldId id="288" r:id="rId4"/>
    <p:sldId id="297" r:id="rId5"/>
    <p:sldId id="287" r:id="rId6"/>
    <p:sldId id="315" r:id="rId7"/>
    <p:sldId id="316" r:id="rId8"/>
    <p:sldId id="301" r:id="rId9"/>
    <p:sldId id="292" r:id="rId10"/>
    <p:sldId id="302" r:id="rId11"/>
    <p:sldId id="300" r:id="rId12"/>
    <p:sldId id="303" r:id="rId13"/>
    <p:sldId id="273" r:id="rId14"/>
    <p:sldId id="311" r:id="rId15"/>
    <p:sldId id="280" r:id="rId16"/>
    <p:sldId id="275" r:id="rId17"/>
    <p:sldId id="312" r:id="rId18"/>
    <p:sldId id="313" r:id="rId19"/>
    <p:sldId id="277" r:id="rId20"/>
    <p:sldId id="305" r:id="rId21"/>
    <p:sldId id="304" r:id="rId22"/>
    <p:sldId id="314" r:id="rId23"/>
    <p:sldId id="307" r:id="rId24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BBBB"/>
    <a:srgbClr val="6E6E6F"/>
    <a:srgbClr val="C1C1C1"/>
    <a:srgbClr val="B85491"/>
    <a:srgbClr val="D9D9D9"/>
    <a:srgbClr val="FBCD45"/>
    <a:srgbClr val="5893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32" autoAdjust="0"/>
    <p:restoredTop sz="94660"/>
  </p:normalViewPr>
  <p:slideViewPr>
    <p:cSldViewPr snapToGrid="0">
      <p:cViewPr varScale="1">
        <p:scale>
          <a:sx n="74" d="100"/>
          <a:sy n="74" d="100"/>
        </p:scale>
        <p:origin x="9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4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4996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03B00-0852-4F64-8AD8-046BAB4CEED3}" type="datetimeFigureOut">
              <a:rPr lang="fr-FR" smtClean="0"/>
              <a:t>06/12/2016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AADD54-04C9-44DF-9BCF-77076A83DF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7553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9212" y="1583140"/>
            <a:ext cx="7772400" cy="466512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169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295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93634" y="242293"/>
            <a:ext cx="394932" cy="5811838"/>
          </a:xfrm>
        </p:spPr>
        <p:txBody>
          <a:bodyPr vert="eaVert"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104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23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689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6603"/>
            <a:ext cx="3821373" cy="509091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1059" y="172343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27810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068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8" y="259530"/>
            <a:ext cx="3868341" cy="448743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58075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1987"/>
            <a:ext cx="3868340" cy="3684588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58075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1987"/>
            <a:ext cx="3887391" cy="3684588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268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59307"/>
            <a:ext cx="3875964" cy="515440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256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5673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3857"/>
            <a:ext cx="4378887" cy="610737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4126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17" y="232555"/>
            <a:ext cx="3955808" cy="487363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71925" y="1482726"/>
            <a:ext cx="4629150" cy="4873625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79384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59307"/>
            <a:ext cx="7846609" cy="515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298" y="1361600"/>
            <a:ext cx="7886700" cy="4575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125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2">
              <a:lumMod val="50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797" y="1565990"/>
            <a:ext cx="4327600" cy="35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17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19657" y="280822"/>
            <a:ext cx="1731981" cy="515440"/>
          </a:xfrm>
        </p:spPr>
        <p:txBody>
          <a:bodyPr>
            <a:noAutofit/>
          </a:bodyPr>
          <a:lstStyle/>
          <a:p>
            <a:r>
              <a:rPr lang="fr-FR" sz="3600" dirty="0">
                <a:solidFill>
                  <a:schemeClr val="bg2">
                    <a:lumMod val="50000"/>
                  </a:schemeClr>
                </a:solidFill>
              </a:rPr>
              <a:t>Agenda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8394" y="1742739"/>
            <a:ext cx="8815606" cy="419403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La fidélité </a:t>
            </a:r>
            <a:endParaRPr lang="fr-FR" dirty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Notre solution : FIDELIA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Les avantages </a:t>
            </a:r>
          </a:p>
          <a:p>
            <a:pPr marL="514350" indent="-514350">
              <a:buFont typeface="+mj-lt"/>
              <a:buAutoNum type="arabicPeriod"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Comment ça marche ?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Le package </a:t>
            </a:r>
            <a:endParaRPr lang="fr-FR" dirty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Les gammes </a:t>
            </a:r>
            <a:endParaRPr lang="fr-FR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33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Utilisation </a:t>
            </a:r>
          </a:p>
        </p:txBody>
      </p:sp>
      <p:sp>
        <p:nvSpPr>
          <p:cNvPr id="9" name="Rectangle 8"/>
          <p:cNvSpPr/>
          <p:nvPr/>
        </p:nvSpPr>
        <p:spPr>
          <a:xfrm>
            <a:off x="3630803" y="4892337"/>
            <a:ext cx="2083842" cy="1325836"/>
          </a:xfrm>
          <a:prstGeom prst="rect">
            <a:avLst/>
          </a:prstGeom>
          <a:solidFill>
            <a:srgbClr val="3537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98902" y="4892337"/>
            <a:ext cx="2095413" cy="1294861"/>
          </a:xfrm>
          <a:prstGeom prst="rect">
            <a:avLst/>
          </a:prstGeom>
          <a:solidFill>
            <a:srgbClr val="2CB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</a:rPr>
              <a:t>Consultation Points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</a:rPr>
              <a:t>Choix cadeau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bg1"/>
                </a:solidFill>
              </a:rPr>
              <a:t>Choix remise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9535" y="4923613"/>
            <a:ext cx="1986002" cy="1263585"/>
          </a:xfrm>
          <a:prstGeom prst="rect">
            <a:avLst/>
          </a:prstGeom>
          <a:solidFill>
            <a:srgbClr val="A33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698451" y="960460"/>
            <a:ext cx="177429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534547" y="4893240"/>
            <a:ext cx="2180098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Traitement transactions </a:t>
            </a:r>
            <a:r>
              <a:rPr lang="fr-FR" sz="1600" dirty="0">
                <a:solidFill>
                  <a:schemeClr val="bg1"/>
                </a:solidFill>
              </a:rPr>
              <a:t>: conversion </a:t>
            </a:r>
            <a:r>
              <a:rPr lang="fr-FR" sz="1600" dirty="0" smtClean="0">
                <a:solidFill>
                  <a:schemeClr val="bg1"/>
                </a:solidFill>
              </a:rPr>
              <a:t>du montant du paiement en </a:t>
            </a:r>
            <a:r>
              <a:rPr lang="fr-FR" sz="1600" dirty="0">
                <a:solidFill>
                  <a:schemeClr val="bg1"/>
                </a:solidFill>
              </a:rPr>
              <a:t>points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39218" y="5027397"/>
            <a:ext cx="1926319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Paiement d’un service du client muni de sa carte FIDELIA  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3" name="Triangle isocèle 2"/>
          <p:cNvSpPr/>
          <p:nvPr/>
        </p:nvSpPr>
        <p:spPr>
          <a:xfrm rot="19662960">
            <a:off x="2769532" y="2985265"/>
            <a:ext cx="287383" cy="247744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riangle isocèle 15"/>
          <p:cNvSpPr/>
          <p:nvPr/>
        </p:nvSpPr>
        <p:spPr>
          <a:xfrm rot="19662960">
            <a:off x="6011126" y="2985265"/>
            <a:ext cx="287383" cy="247744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17" y="2563300"/>
            <a:ext cx="401075" cy="72631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772" y="575395"/>
            <a:ext cx="2515655" cy="397580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751" y="419077"/>
            <a:ext cx="2469838" cy="393432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20" y="1020967"/>
            <a:ext cx="1325260" cy="344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10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19657" y="280822"/>
            <a:ext cx="1731981" cy="515440"/>
          </a:xfrm>
        </p:spPr>
        <p:txBody>
          <a:bodyPr>
            <a:noAutofit/>
          </a:bodyPr>
          <a:lstStyle/>
          <a:p>
            <a:r>
              <a:rPr lang="fr-FR" sz="3600" dirty="0">
                <a:solidFill>
                  <a:schemeClr val="bg2">
                    <a:lumMod val="50000"/>
                  </a:schemeClr>
                </a:solidFill>
              </a:rPr>
              <a:t>Agenda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8394" y="1742739"/>
            <a:ext cx="8815606" cy="419403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La fidélité </a:t>
            </a:r>
            <a:endParaRPr lang="fr-FR" dirty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Notre solution : FIDELIA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Les avantages 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Comment ça marche ?</a:t>
            </a:r>
          </a:p>
          <a:p>
            <a:pPr marL="514350" indent="-514350">
              <a:buFont typeface="+mj-lt"/>
              <a:buAutoNum type="arabicPeriod"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package 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Les gammes </a:t>
            </a:r>
            <a:endParaRPr lang="fr-FR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38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Architecture FIDELIA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16" y="306860"/>
            <a:ext cx="8805797" cy="613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95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Architecture Fidelia: La carte </a:t>
            </a:r>
          </a:p>
        </p:txBody>
      </p:sp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3119416" y="2038982"/>
            <a:ext cx="2679700" cy="2681287"/>
            <a:chOff x="4308506" y="1641506"/>
            <a:chExt cx="3574990" cy="3574990"/>
          </a:xfrm>
        </p:grpSpPr>
        <p:sp>
          <p:nvSpPr>
            <p:cNvPr id="10" name="Freeform 10"/>
            <p:cNvSpPr/>
            <p:nvPr/>
          </p:nvSpPr>
          <p:spPr>
            <a:xfrm>
              <a:off x="6273903" y="1641506"/>
              <a:ext cx="959403" cy="637105"/>
            </a:xfrm>
            <a:custGeom>
              <a:avLst/>
              <a:gdLst>
                <a:gd name="connsiteX0" fmla="*/ 0 w 960390"/>
                <a:gd name="connsiteY0" fmla="*/ 0 h 636372"/>
                <a:gd name="connsiteX1" fmla="*/ 5880 w 960390"/>
                <a:gd name="connsiteY1" fmla="*/ 297 h 636372"/>
                <a:gd name="connsiteX2" fmla="*/ 826626 w 960390"/>
                <a:gd name="connsiteY2" fmla="*/ 297831 h 636372"/>
                <a:gd name="connsiteX3" fmla="*/ 960390 w 960390"/>
                <a:gd name="connsiteY3" fmla="*/ 397858 h 636372"/>
                <a:gd name="connsiteX4" fmla="*/ 721876 w 960390"/>
                <a:gd name="connsiteY4" fmla="*/ 636372 h 636372"/>
                <a:gd name="connsiteX5" fmla="*/ 639763 w 960390"/>
                <a:gd name="connsiteY5" fmla="*/ 574969 h 636372"/>
                <a:gd name="connsiteX6" fmla="*/ 116897 w 960390"/>
                <a:gd name="connsiteY6" fmla="*/ 354946 h 636372"/>
                <a:gd name="connsiteX7" fmla="*/ 0 w 960390"/>
                <a:gd name="connsiteY7" fmla="*/ 337105 h 636372"/>
                <a:gd name="connsiteX8" fmla="*/ 0 w 960390"/>
                <a:gd name="connsiteY8" fmla="*/ 0 h 636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390" h="636372">
                  <a:moveTo>
                    <a:pt x="0" y="0"/>
                  </a:moveTo>
                  <a:lnTo>
                    <a:pt x="5880" y="297"/>
                  </a:lnTo>
                  <a:cubicBezTo>
                    <a:pt x="307841" y="30963"/>
                    <a:pt x="587694" y="136412"/>
                    <a:pt x="826626" y="297831"/>
                  </a:cubicBezTo>
                  <a:lnTo>
                    <a:pt x="960390" y="397858"/>
                  </a:lnTo>
                  <a:lnTo>
                    <a:pt x="721876" y="636372"/>
                  </a:lnTo>
                  <a:lnTo>
                    <a:pt x="639763" y="574969"/>
                  </a:lnTo>
                  <a:cubicBezTo>
                    <a:pt x="484178" y="469857"/>
                    <a:pt x="307276" y="393903"/>
                    <a:pt x="116897" y="354946"/>
                  </a:cubicBezTo>
                  <a:lnTo>
                    <a:pt x="0" y="3371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11" name="Freeform 11"/>
            <p:cNvSpPr/>
            <p:nvPr/>
          </p:nvSpPr>
          <p:spPr>
            <a:xfrm>
              <a:off x="4958697" y="1641506"/>
              <a:ext cx="959401" cy="637105"/>
            </a:xfrm>
            <a:custGeom>
              <a:avLst/>
              <a:gdLst>
                <a:gd name="connsiteX0" fmla="*/ 960389 w 960389"/>
                <a:gd name="connsiteY0" fmla="*/ 0 h 636372"/>
                <a:gd name="connsiteX1" fmla="*/ 960389 w 960389"/>
                <a:gd name="connsiteY1" fmla="*/ 337105 h 636372"/>
                <a:gd name="connsiteX2" fmla="*/ 843494 w 960389"/>
                <a:gd name="connsiteY2" fmla="*/ 354946 h 636372"/>
                <a:gd name="connsiteX3" fmla="*/ 320628 w 960389"/>
                <a:gd name="connsiteY3" fmla="*/ 574969 h 636372"/>
                <a:gd name="connsiteX4" fmla="*/ 238514 w 960389"/>
                <a:gd name="connsiteY4" fmla="*/ 636372 h 636372"/>
                <a:gd name="connsiteX5" fmla="*/ 0 w 960389"/>
                <a:gd name="connsiteY5" fmla="*/ 397858 h 636372"/>
                <a:gd name="connsiteX6" fmla="*/ 133765 w 960389"/>
                <a:gd name="connsiteY6" fmla="*/ 297831 h 636372"/>
                <a:gd name="connsiteX7" fmla="*/ 954511 w 960389"/>
                <a:gd name="connsiteY7" fmla="*/ 297 h 636372"/>
                <a:gd name="connsiteX8" fmla="*/ 960389 w 960389"/>
                <a:gd name="connsiteY8" fmla="*/ 0 h 636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389" h="636372">
                  <a:moveTo>
                    <a:pt x="960389" y="0"/>
                  </a:moveTo>
                  <a:lnTo>
                    <a:pt x="960389" y="337105"/>
                  </a:lnTo>
                  <a:lnTo>
                    <a:pt x="843494" y="354946"/>
                  </a:lnTo>
                  <a:cubicBezTo>
                    <a:pt x="653116" y="393903"/>
                    <a:pt x="476214" y="469857"/>
                    <a:pt x="320628" y="574969"/>
                  </a:cubicBezTo>
                  <a:lnTo>
                    <a:pt x="238514" y="636372"/>
                  </a:lnTo>
                  <a:lnTo>
                    <a:pt x="0" y="397858"/>
                  </a:lnTo>
                  <a:lnTo>
                    <a:pt x="133765" y="297831"/>
                  </a:lnTo>
                  <a:cubicBezTo>
                    <a:pt x="372697" y="136412"/>
                    <a:pt x="652550" y="30963"/>
                    <a:pt x="954511" y="297"/>
                  </a:cubicBezTo>
                  <a:lnTo>
                    <a:pt x="960389" y="0"/>
                  </a:lnTo>
                  <a:close/>
                </a:path>
              </a:pathLst>
            </a:custGeom>
            <a:solidFill>
              <a:srgbClr val="9A2D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12" name="Freeform 12"/>
            <p:cNvSpPr/>
            <p:nvPr/>
          </p:nvSpPr>
          <p:spPr>
            <a:xfrm>
              <a:off x="7248130" y="2291311"/>
              <a:ext cx="635366" cy="958835"/>
            </a:xfrm>
            <a:custGeom>
              <a:avLst/>
              <a:gdLst>
                <a:gd name="connsiteX0" fmla="*/ 238514 w 636372"/>
                <a:gd name="connsiteY0" fmla="*/ 0 h 960390"/>
                <a:gd name="connsiteX1" fmla="*/ 338541 w 636372"/>
                <a:gd name="connsiteY1" fmla="*/ 133765 h 960390"/>
                <a:gd name="connsiteX2" fmla="*/ 636075 w 636372"/>
                <a:gd name="connsiteY2" fmla="*/ 954511 h 960390"/>
                <a:gd name="connsiteX3" fmla="*/ 636372 w 636372"/>
                <a:gd name="connsiteY3" fmla="*/ 960390 h 960390"/>
                <a:gd name="connsiteX4" fmla="*/ 299267 w 636372"/>
                <a:gd name="connsiteY4" fmla="*/ 960390 h 960390"/>
                <a:gd name="connsiteX5" fmla="*/ 281426 w 636372"/>
                <a:gd name="connsiteY5" fmla="*/ 843494 h 960390"/>
                <a:gd name="connsiteX6" fmla="*/ 61403 w 636372"/>
                <a:gd name="connsiteY6" fmla="*/ 320628 h 960390"/>
                <a:gd name="connsiteX7" fmla="*/ 0 w 636372"/>
                <a:gd name="connsiteY7" fmla="*/ 238514 h 960390"/>
                <a:gd name="connsiteX8" fmla="*/ 238514 w 636372"/>
                <a:gd name="connsiteY8" fmla="*/ 0 h 96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6372" h="960390">
                  <a:moveTo>
                    <a:pt x="238514" y="0"/>
                  </a:moveTo>
                  <a:lnTo>
                    <a:pt x="338541" y="133765"/>
                  </a:lnTo>
                  <a:cubicBezTo>
                    <a:pt x="499961" y="372697"/>
                    <a:pt x="605409" y="652550"/>
                    <a:pt x="636075" y="954511"/>
                  </a:cubicBezTo>
                  <a:lnTo>
                    <a:pt x="636372" y="960390"/>
                  </a:lnTo>
                  <a:lnTo>
                    <a:pt x="299267" y="960390"/>
                  </a:lnTo>
                  <a:lnTo>
                    <a:pt x="281426" y="843494"/>
                  </a:lnTo>
                  <a:cubicBezTo>
                    <a:pt x="242469" y="653116"/>
                    <a:pt x="166515" y="476214"/>
                    <a:pt x="61403" y="320628"/>
                  </a:cubicBezTo>
                  <a:lnTo>
                    <a:pt x="0" y="238514"/>
                  </a:lnTo>
                  <a:lnTo>
                    <a:pt x="238514" y="0"/>
                  </a:lnTo>
                  <a:close/>
                </a:path>
              </a:pathLst>
            </a:custGeom>
            <a:solidFill>
              <a:srgbClr val="2CBD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13" name="Freeform 13"/>
            <p:cNvSpPr/>
            <p:nvPr/>
          </p:nvSpPr>
          <p:spPr>
            <a:xfrm>
              <a:off x="4308506" y="2291311"/>
              <a:ext cx="635366" cy="958835"/>
            </a:xfrm>
            <a:custGeom>
              <a:avLst/>
              <a:gdLst>
                <a:gd name="connsiteX0" fmla="*/ 397858 w 636372"/>
                <a:gd name="connsiteY0" fmla="*/ 0 h 960389"/>
                <a:gd name="connsiteX1" fmla="*/ 636372 w 636372"/>
                <a:gd name="connsiteY1" fmla="*/ 238514 h 960389"/>
                <a:gd name="connsiteX2" fmla="*/ 574969 w 636372"/>
                <a:gd name="connsiteY2" fmla="*/ 320627 h 960389"/>
                <a:gd name="connsiteX3" fmla="*/ 354946 w 636372"/>
                <a:gd name="connsiteY3" fmla="*/ 843493 h 960389"/>
                <a:gd name="connsiteX4" fmla="*/ 337105 w 636372"/>
                <a:gd name="connsiteY4" fmla="*/ 960389 h 960389"/>
                <a:gd name="connsiteX5" fmla="*/ 0 w 636372"/>
                <a:gd name="connsiteY5" fmla="*/ 960389 h 960389"/>
                <a:gd name="connsiteX6" fmla="*/ 297 w 636372"/>
                <a:gd name="connsiteY6" fmla="*/ 954510 h 960389"/>
                <a:gd name="connsiteX7" fmla="*/ 297831 w 636372"/>
                <a:gd name="connsiteY7" fmla="*/ 133764 h 960389"/>
                <a:gd name="connsiteX8" fmla="*/ 397858 w 636372"/>
                <a:gd name="connsiteY8" fmla="*/ 0 h 960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6372" h="960389">
                  <a:moveTo>
                    <a:pt x="397858" y="0"/>
                  </a:moveTo>
                  <a:lnTo>
                    <a:pt x="636372" y="238514"/>
                  </a:lnTo>
                  <a:lnTo>
                    <a:pt x="574969" y="320627"/>
                  </a:lnTo>
                  <a:cubicBezTo>
                    <a:pt x="469858" y="476213"/>
                    <a:pt x="393903" y="653115"/>
                    <a:pt x="354946" y="843493"/>
                  </a:cubicBezTo>
                  <a:lnTo>
                    <a:pt x="337105" y="960389"/>
                  </a:lnTo>
                  <a:lnTo>
                    <a:pt x="0" y="960389"/>
                  </a:lnTo>
                  <a:lnTo>
                    <a:pt x="297" y="954510"/>
                  </a:lnTo>
                  <a:cubicBezTo>
                    <a:pt x="30963" y="652549"/>
                    <a:pt x="136412" y="372696"/>
                    <a:pt x="297831" y="133764"/>
                  </a:cubicBezTo>
                  <a:lnTo>
                    <a:pt x="397858" y="0"/>
                  </a:lnTo>
                  <a:close/>
                </a:path>
              </a:pathLst>
            </a:custGeom>
            <a:solidFill>
              <a:srgbClr val="6E6E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14" name="Freeform 14"/>
            <p:cNvSpPr/>
            <p:nvPr/>
          </p:nvSpPr>
          <p:spPr>
            <a:xfrm>
              <a:off x="4308506" y="3607856"/>
              <a:ext cx="635366" cy="958835"/>
            </a:xfrm>
            <a:custGeom>
              <a:avLst/>
              <a:gdLst>
                <a:gd name="connsiteX0" fmla="*/ 0 w 636372"/>
                <a:gd name="connsiteY0" fmla="*/ 0 h 960389"/>
                <a:gd name="connsiteX1" fmla="*/ 337105 w 636372"/>
                <a:gd name="connsiteY1" fmla="*/ 0 h 960389"/>
                <a:gd name="connsiteX2" fmla="*/ 354946 w 636372"/>
                <a:gd name="connsiteY2" fmla="*/ 116896 h 960389"/>
                <a:gd name="connsiteX3" fmla="*/ 574969 w 636372"/>
                <a:gd name="connsiteY3" fmla="*/ 639762 h 960389"/>
                <a:gd name="connsiteX4" fmla="*/ 636372 w 636372"/>
                <a:gd name="connsiteY4" fmla="*/ 721875 h 960389"/>
                <a:gd name="connsiteX5" fmla="*/ 397858 w 636372"/>
                <a:gd name="connsiteY5" fmla="*/ 960389 h 960389"/>
                <a:gd name="connsiteX6" fmla="*/ 297831 w 636372"/>
                <a:gd name="connsiteY6" fmla="*/ 826625 h 960389"/>
                <a:gd name="connsiteX7" fmla="*/ 297 w 636372"/>
                <a:gd name="connsiteY7" fmla="*/ 5879 h 960389"/>
                <a:gd name="connsiteX8" fmla="*/ 0 w 636372"/>
                <a:gd name="connsiteY8" fmla="*/ 0 h 960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6372" h="960389">
                  <a:moveTo>
                    <a:pt x="0" y="0"/>
                  </a:moveTo>
                  <a:lnTo>
                    <a:pt x="337105" y="0"/>
                  </a:lnTo>
                  <a:lnTo>
                    <a:pt x="354946" y="116896"/>
                  </a:lnTo>
                  <a:cubicBezTo>
                    <a:pt x="393903" y="307275"/>
                    <a:pt x="469858" y="484177"/>
                    <a:pt x="574969" y="639762"/>
                  </a:cubicBezTo>
                  <a:lnTo>
                    <a:pt x="636372" y="721875"/>
                  </a:lnTo>
                  <a:lnTo>
                    <a:pt x="397858" y="960389"/>
                  </a:lnTo>
                  <a:lnTo>
                    <a:pt x="297831" y="826625"/>
                  </a:lnTo>
                  <a:cubicBezTo>
                    <a:pt x="136412" y="587693"/>
                    <a:pt x="30963" y="307840"/>
                    <a:pt x="297" y="587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CBD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15" name="Freeform 15"/>
            <p:cNvSpPr/>
            <p:nvPr/>
          </p:nvSpPr>
          <p:spPr>
            <a:xfrm>
              <a:off x="7248130" y="3607856"/>
              <a:ext cx="635366" cy="958835"/>
            </a:xfrm>
            <a:custGeom>
              <a:avLst/>
              <a:gdLst>
                <a:gd name="connsiteX0" fmla="*/ 299267 w 636372"/>
                <a:gd name="connsiteY0" fmla="*/ 0 h 960390"/>
                <a:gd name="connsiteX1" fmla="*/ 636372 w 636372"/>
                <a:gd name="connsiteY1" fmla="*/ 0 h 960390"/>
                <a:gd name="connsiteX2" fmla="*/ 636075 w 636372"/>
                <a:gd name="connsiteY2" fmla="*/ 5879 h 960390"/>
                <a:gd name="connsiteX3" fmla="*/ 338541 w 636372"/>
                <a:gd name="connsiteY3" fmla="*/ 826625 h 960390"/>
                <a:gd name="connsiteX4" fmla="*/ 238514 w 636372"/>
                <a:gd name="connsiteY4" fmla="*/ 960390 h 960390"/>
                <a:gd name="connsiteX5" fmla="*/ 0 w 636372"/>
                <a:gd name="connsiteY5" fmla="*/ 721876 h 960390"/>
                <a:gd name="connsiteX6" fmla="*/ 61403 w 636372"/>
                <a:gd name="connsiteY6" fmla="*/ 639762 h 960390"/>
                <a:gd name="connsiteX7" fmla="*/ 281426 w 636372"/>
                <a:gd name="connsiteY7" fmla="*/ 116896 h 960390"/>
                <a:gd name="connsiteX8" fmla="*/ 299267 w 636372"/>
                <a:gd name="connsiteY8" fmla="*/ 0 h 96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6372" h="960390">
                  <a:moveTo>
                    <a:pt x="299267" y="0"/>
                  </a:moveTo>
                  <a:lnTo>
                    <a:pt x="636372" y="0"/>
                  </a:lnTo>
                  <a:lnTo>
                    <a:pt x="636075" y="5879"/>
                  </a:lnTo>
                  <a:cubicBezTo>
                    <a:pt x="605409" y="307840"/>
                    <a:pt x="499961" y="587693"/>
                    <a:pt x="338541" y="826625"/>
                  </a:cubicBezTo>
                  <a:lnTo>
                    <a:pt x="238514" y="960390"/>
                  </a:lnTo>
                  <a:lnTo>
                    <a:pt x="0" y="721876"/>
                  </a:lnTo>
                  <a:lnTo>
                    <a:pt x="61403" y="639762"/>
                  </a:lnTo>
                  <a:cubicBezTo>
                    <a:pt x="166515" y="484177"/>
                    <a:pt x="242469" y="307275"/>
                    <a:pt x="281426" y="116896"/>
                  </a:cubicBezTo>
                  <a:lnTo>
                    <a:pt x="299267" y="0"/>
                  </a:lnTo>
                  <a:close/>
                </a:path>
              </a:pathLst>
            </a:custGeom>
            <a:solidFill>
              <a:srgbClr val="6E6E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16" name="Freeform 16"/>
            <p:cNvSpPr/>
            <p:nvPr/>
          </p:nvSpPr>
          <p:spPr>
            <a:xfrm>
              <a:off x="4958697" y="4579391"/>
              <a:ext cx="959401" cy="637105"/>
            </a:xfrm>
            <a:custGeom>
              <a:avLst/>
              <a:gdLst>
                <a:gd name="connsiteX0" fmla="*/ 238514 w 960389"/>
                <a:gd name="connsiteY0" fmla="*/ 0 h 636372"/>
                <a:gd name="connsiteX1" fmla="*/ 320628 w 960389"/>
                <a:gd name="connsiteY1" fmla="*/ 61403 h 636372"/>
                <a:gd name="connsiteX2" fmla="*/ 843494 w 960389"/>
                <a:gd name="connsiteY2" fmla="*/ 281426 h 636372"/>
                <a:gd name="connsiteX3" fmla="*/ 960389 w 960389"/>
                <a:gd name="connsiteY3" fmla="*/ 299267 h 636372"/>
                <a:gd name="connsiteX4" fmla="*/ 960389 w 960389"/>
                <a:gd name="connsiteY4" fmla="*/ 636372 h 636372"/>
                <a:gd name="connsiteX5" fmla="*/ 954511 w 960389"/>
                <a:gd name="connsiteY5" fmla="*/ 636075 h 636372"/>
                <a:gd name="connsiteX6" fmla="*/ 133765 w 960389"/>
                <a:gd name="connsiteY6" fmla="*/ 338541 h 636372"/>
                <a:gd name="connsiteX7" fmla="*/ 0 w 960389"/>
                <a:gd name="connsiteY7" fmla="*/ 238514 h 636372"/>
                <a:gd name="connsiteX8" fmla="*/ 238514 w 960389"/>
                <a:gd name="connsiteY8" fmla="*/ 0 h 636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389" h="636372">
                  <a:moveTo>
                    <a:pt x="238514" y="0"/>
                  </a:moveTo>
                  <a:lnTo>
                    <a:pt x="320628" y="61403"/>
                  </a:lnTo>
                  <a:cubicBezTo>
                    <a:pt x="476214" y="166515"/>
                    <a:pt x="653116" y="242469"/>
                    <a:pt x="843494" y="281426"/>
                  </a:cubicBezTo>
                  <a:lnTo>
                    <a:pt x="960389" y="299267"/>
                  </a:lnTo>
                  <a:lnTo>
                    <a:pt x="960389" y="636372"/>
                  </a:lnTo>
                  <a:lnTo>
                    <a:pt x="954511" y="636075"/>
                  </a:lnTo>
                  <a:cubicBezTo>
                    <a:pt x="652550" y="605409"/>
                    <a:pt x="372697" y="499961"/>
                    <a:pt x="133765" y="338541"/>
                  </a:cubicBezTo>
                  <a:lnTo>
                    <a:pt x="0" y="238514"/>
                  </a:lnTo>
                  <a:lnTo>
                    <a:pt x="238514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17" name="Freeform 17"/>
            <p:cNvSpPr/>
            <p:nvPr/>
          </p:nvSpPr>
          <p:spPr>
            <a:xfrm>
              <a:off x="6273903" y="4579391"/>
              <a:ext cx="959403" cy="637105"/>
            </a:xfrm>
            <a:custGeom>
              <a:avLst/>
              <a:gdLst>
                <a:gd name="connsiteX0" fmla="*/ 721876 w 960390"/>
                <a:gd name="connsiteY0" fmla="*/ 0 h 636372"/>
                <a:gd name="connsiteX1" fmla="*/ 960390 w 960390"/>
                <a:gd name="connsiteY1" fmla="*/ 238514 h 636372"/>
                <a:gd name="connsiteX2" fmla="*/ 826626 w 960390"/>
                <a:gd name="connsiteY2" fmla="*/ 338541 h 636372"/>
                <a:gd name="connsiteX3" fmla="*/ 5880 w 960390"/>
                <a:gd name="connsiteY3" fmla="*/ 636075 h 636372"/>
                <a:gd name="connsiteX4" fmla="*/ 0 w 960390"/>
                <a:gd name="connsiteY4" fmla="*/ 636372 h 636372"/>
                <a:gd name="connsiteX5" fmla="*/ 0 w 960390"/>
                <a:gd name="connsiteY5" fmla="*/ 299267 h 636372"/>
                <a:gd name="connsiteX6" fmla="*/ 116897 w 960390"/>
                <a:gd name="connsiteY6" fmla="*/ 281426 h 636372"/>
                <a:gd name="connsiteX7" fmla="*/ 639763 w 960390"/>
                <a:gd name="connsiteY7" fmla="*/ 61403 h 636372"/>
                <a:gd name="connsiteX8" fmla="*/ 721876 w 960390"/>
                <a:gd name="connsiteY8" fmla="*/ 0 h 636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390" h="636372">
                  <a:moveTo>
                    <a:pt x="721876" y="0"/>
                  </a:moveTo>
                  <a:lnTo>
                    <a:pt x="960390" y="238514"/>
                  </a:lnTo>
                  <a:lnTo>
                    <a:pt x="826626" y="338541"/>
                  </a:lnTo>
                  <a:cubicBezTo>
                    <a:pt x="587694" y="499961"/>
                    <a:pt x="307841" y="605409"/>
                    <a:pt x="5880" y="636075"/>
                  </a:cubicBezTo>
                  <a:lnTo>
                    <a:pt x="0" y="636372"/>
                  </a:lnTo>
                  <a:lnTo>
                    <a:pt x="0" y="299267"/>
                  </a:lnTo>
                  <a:lnTo>
                    <a:pt x="116897" y="281426"/>
                  </a:lnTo>
                  <a:cubicBezTo>
                    <a:pt x="307276" y="242469"/>
                    <a:pt x="484178" y="166515"/>
                    <a:pt x="639763" y="61403"/>
                  </a:cubicBezTo>
                  <a:lnTo>
                    <a:pt x="721876" y="0"/>
                  </a:lnTo>
                  <a:close/>
                </a:path>
              </a:pathLst>
            </a:custGeom>
            <a:solidFill>
              <a:srgbClr val="9A2D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35"/>
          <p:cNvGrpSpPr>
            <a:grpSpLocks/>
          </p:cNvGrpSpPr>
          <p:nvPr/>
        </p:nvGrpSpPr>
        <p:grpSpPr bwMode="auto">
          <a:xfrm>
            <a:off x="5133954" y="2038982"/>
            <a:ext cx="1257300" cy="477837"/>
            <a:chOff x="6995676" y="2094088"/>
            <a:chExt cx="1965296" cy="636372"/>
          </a:xfrm>
        </p:grpSpPr>
        <p:cxnSp>
          <p:nvCxnSpPr>
            <p:cNvPr id="19" name="Straight Connector 28"/>
            <p:cNvCxnSpPr/>
            <p:nvPr/>
          </p:nvCxnSpPr>
          <p:spPr>
            <a:xfrm>
              <a:off x="7630923" y="2094088"/>
              <a:ext cx="1330049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30"/>
            <p:cNvCxnSpPr/>
            <p:nvPr/>
          </p:nvCxnSpPr>
          <p:spPr>
            <a:xfrm flipV="1">
              <a:off x="6995676" y="2094088"/>
              <a:ext cx="635247" cy="636372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36"/>
          <p:cNvGrpSpPr>
            <a:grpSpLocks/>
          </p:cNvGrpSpPr>
          <p:nvPr/>
        </p:nvGrpSpPr>
        <p:grpSpPr bwMode="auto">
          <a:xfrm flipV="1">
            <a:off x="5322866" y="4056693"/>
            <a:ext cx="1448431" cy="479425"/>
            <a:chOff x="6995676" y="2094088"/>
            <a:chExt cx="1713848" cy="636372"/>
          </a:xfrm>
        </p:grpSpPr>
        <p:cxnSp>
          <p:nvCxnSpPr>
            <p:cNvPr id="22" name="Straight Connector 37"/>
            <p:cNvCxnSpPr/>
            <p:nvPr/>
          </p:nvCxnSpPr>
          <p:spPr>
            <a:xfrm flipV="1">
              <a:off x="7632551" y="2094088"/>
              <a:ext cx="1076973" cy="0"/>
            </a:xfrm>
            <a:prstGeom prst="line">
              <a:avLst/>
            </a:prstGeom>
            <a:ln w="19050">
              <a:solidFill>
                <a:srgbClr val="6E6E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38"/>
            <p:cNvCxnSpPr/>
            <p:nvPr/>
          </p:nvCxnSpPr>
          <p:spPr>
            <a:xfrm flipV="1">
              <a:off x="6995676" y="2094088"/>
              <a:ext cx="636875" cy="636372"/>
            </a:xfrm>
            <a:prstGeom prst="line">
              <a:avLst/>
            </a:prstGeom>
            <a:ln w="19050">
              <a:solidFill>
                <a:srgbClr val="6E6E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39"/>
          <p:cNvGrpSpPr>
            <a:grpSpLocks/>
          </p:cNvGrpSpPr>
          <p:nvPr/>
        </p:nvGrpSpPr>
        <p:grpSpPr bwMode="auto">
          <a:xfrm flipH="1">
            <a:off x="1114816" y="2204990"/>
            <a:ext cx="2479263" cy="495979"/>
            <a:chOff x="6995676" y="2069927"/>
            <a:chExt cx="3085720" cy="660533"/>
          </a:xfrm>
        </p:grpSpPr>
        <p:cxnSp>
          <p:nvCxnSpPr>
            <p:cNvPr id="25" name="Straight Connector 40"/>
            <p:cNvCxnSpPr/>
            <p:nvPr/>
          </p:nvCxnSpPr>
          <p:spPr>
            <a:xfrm flipV="1">
              <a:off x="7631391" y="2069927"/>
              <a:ext cx="2450005" cy="24161"/>
            </a:xfrm>
            <a:prstGeom prst="line">
              <a:avLst/>
            </a:prstGeom>
            <a:ln w="19050">
              <a:solidFill>
                <a:srgbClr val="6E6E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41"/>
            <p:cNvCxnSpPr/>
            <p:nvPr/>
          </p:nvCxnSpPr>
          <p:spPr>
            <a:xfrm flipV="1">
              <a:off x="6995676" y="2094088"/>
              <a:ext cx="635715" cy="636372"/>
            </a:xfrm>
            <a:prstGeom prst="line">
              <a:avLst/>
            </a:prstGeom>
            <a:ln w="19050">
              <a:solidFill>
                <a:srgbClr val="6E6E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42"/>
          <p:cNvGrpSpPr>
            <a:grpSpLocks/>
          </p:cNvGrpSpPr>
          <p:nvPr/>
        </p:nvGrpSpPr>
        <p:grpSpPr bwMode="auto">
          <a:xfrm flipH="1" flipV="1">
            <a:off x="967984" y="4278419"/>
            <a:ext cx="2811832" cy="718659"/>
            <a:chOff x="6995676" y="2094088"/>
            <a:chExt cx="1967691" cy="636372"/>
          </a:xfrm>
        </p:grpSpPr>
        <p:cxnSp>
          <p:nvCxnSpPr>
            <p:cNvPr id="28" name="Straight Connector 43"/>
            <p:cNvCxnSpPr/>
            <p:nvPr/>
          </p:nvCxnSpPr>
          <p:spPr>
            <a:xfrm flipV="1">
              <a:off x="7631783" y="2094088"/>
              <a:ext cx="1331584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44"/>
            <p:cNvCxnSpPr/>
            <p:nvPr/>
          </p:nvCxnSpPr>
          <p:spPr>
            <a:xfrm flipV="1">
              <a:off x="6995676" y="2094088"/>
              <a:ext cx="636107" cy="636372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45"/>
          <p:cNvCxnSpPr/>
          <p:nvPr/>
        </p:nvCxnSpPr>
        <p:spPr>
          <a:xfrm flipV="1">
            <a:off x="5546704" y="3245482"/>
            <a:ext cx="1517650" cy="1587"/>
          </a:xfrm>
          <a:prstGeom prst="line">
            <a:avLst/>
          </a:prstGeom>
          <a:ln w="19050">
            <a:solidFill>
              <a:srgbClr val="2CBD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47"/>
          <p:cNvCxnSpPr/>
          <p:nvPr/>
        </p:nvCxnSpPr>
        <p:spPr>
          <a:xfrm flipH="1" flipV="1">
            <a:off x="4325916" y="1245232"/>
            <a:ext cx="3175" cy="1047750"/>
          </a:xfrm>
          <a:prstGeom prst="line">
            <a:avLst/>
          </a:prstGeom>
          <a:ln w="19050">
            <a:solidFill>
              <a:srgbClr val="9A2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49"/>
          <p:cNvCxnSpPr/>
          <p:nvPr/>
        </p:nvCxnSpPr>
        <p:spPr>
          <a:xfrm flipV="1">
            <a:off x="679429" y="3513769"/>
            <a:ext cx="2690812" cy="0"/>
          </a:xfrm>
          <a:prstGeom prst="line">
            <a:avLst/>
          </a:prstGeom>
          <a:ln w="19050">
            <a:solidFill>
              <a:srgbClr val="2CBD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57"/>
          <p:cNvCxnSpPr/>
          <p:nvPr/>
        </p:nvCxnSpPr>
        <p:spPr>
          <a:xfrm flipH="1">
            <a:off x="4592616" y="4467857"/>
            <a:ext cx="0" cy="876300"/>
          </a:xfrm>
          <a:prstGeom prst="line">
            <a:avLst/>
          </a:prstGeom>
          <a:ln w="19050">
            <a:solidFill>
              <a:srgbClr val="9A2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1436"/>
          <p:cNvSpPr>
            <a:spLocks noChangeArrowheads="1"/>
          </p:cNvSpPr>
          <p:nvPr/>
        </p:nvSpPr>
        <p:spPr bwMode="auto">
          <a:xfrm>
            <a:off x="6117312" y="1628363"/>
            <a:ext cx="3498850" cy="74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76717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00">
                <a:solidFill>
                  <a:srgbClr val="76717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>
                <a:solidFill>
                  <a:srgbClr val="76717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76717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76717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76717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76717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76717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76717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fr-FR" sz="3000" dirty="0">
                <a:solidFill>
                  <a:schemeClr val="bg1">
                    <a:lumMod val="65000"/>
                  </a:schemeClr>
                </a:solidFill>
                <a:latin typeface="FontAwesome"/>
              </a:rPr>
              <a:t></a:t>
            </a:r>
            <a:r>
              <a:rPr lang="fr-FR" sz="1400" b="1" dirty="0">
                <a:solidFill>
                  <a:srgbClr val="8A8A8A"/>
                </a:solidFill>
                <a:latin typeface="FontAwesome"/>
              </a:rPr>
              <a:t>Carte à </a:t>
            </a:r>
            <a:r>
              <a:rPr lang="fr-FR" sz="1400" b="1" dirty="0" smtClean="0">
                <a:solidFill>
                  <a:srgbClr val="8A8A8A"/>
                </a:solidFill>
                <a:latin typeface="FontAwesome"/>
              </a:rPr>
              <a:t>Code barre  </a:t>
            </a:r>
            <a:endParaRPr lang="fr-FR" sz="1400" b="1" dirty="0">
              <a:solidFill>
                <a:srgbClr val="8A8A8A"/>
              </a:solidFill>
              <a:latin typeface="FontAwesome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fr-FR" sz="1400" b="1" dirty="0">
                <a:solidFill>
                  <a:srgbClr val="8A8A8A"/>
                </a:solidFill>
                <a:latin typeface="FontAwesome"/>
              </a:rPr>
              <a:t> </a:t>
            </a:r>
          </a:p>
        </p:txBody>
      </p:sp>
      <p:sp>
        <p:nvSpPr>
          <p:cNvPr id="35" name="Rectangle 1436"/>
          <p:cNvSpPr>
            <a:spLocks noChangeArrowheads="1"/>
          </p:cNvSpPr>
          <p:nvPr/>
        </p:nvSpPr>
        <p:spPr bwMode="auto">
          <a:xfrm>
            <a:off x="6656778" y="4137476"/>
            <a:ext cx="2154194" cy="74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76717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00">
                <a:solidFill>
                  <a:srgbClr val="76717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>
                <a:solidFill>
                  <a:srgbClr val="76717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76717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76717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76717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76717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76717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76717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fr-FR" sz="3000" dirty="0">
                <a:solidFill>
                  <a:srgbClr val="6E6E70"/>
                </a:solidFill>
                <a:latin typeface="FontAwesome"/>
              </a:rPr>
              <a:t></a:t>
            </a:r>
            <a:r>
              <a:rPr lang="fr-FR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fr-FR" sz="1400" b="1" dirty="0" smtClean="0">
                <a:solidFill>
                  <a:srgbClr val="8A8A8A"/>
                </a:solidFill>
                <a:latin typeface="FontAwesome"/>
              </a:rPr>
              <a:t>Carte à puce avec Contact </a:t>
            </a:r>
            <a:r>
              <a:rPr lang="en-US" altLang="fr-FR" sz="1400" b="1" dirty="0" smtClean="0">
                <a:solidFill>
                  <a:srgbClr val="8A8A8A"/>
                </a:solidFill>
                <a:latin typeface="FontAwesome"/>
              </a:rPr>
              <a:t> </a:t>
            </a:r>
            <a:endParaRPr lang="en-US" altLang="fr-FR" sz="1400" b="1" dirty="0">
              <a:solidFill>
                <a:srgbClr val="8A8A8A"/>
              </a:solidFill>
              <a:latin typeface="FontAwesome"/>
            </a:endParaRPr>
          </a:p>
        </p:txBody>
      </p:sp>
      <p:sp>
        <p:nvSpPr>
          <p:cNvPr id="36" name="Rectangle 1436"/>
          <p:cNvSpPr>
            <a:spLocks noChangeArrowheads="1"/>
          </p:cNvSpPr>
          <p:nvPr/>
        </p:nvSpPr>
        <p:spPr bwMode="auto">
          <a:xfrm>
            <a:off x="6788824" y="2850707"/>
            <a:ext cx="2155825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76717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00">
                <a:solidFill>
                  <a:srgbClr val="76717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>
                <a:solidFill>
                  <a:srgbClr val="76717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76717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76717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76717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76717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76717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76717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fr-FR" sz="3000" dirty="0" smtClean="0">
                <a:solidFill>
                  <a:srgbClr val="2CBBBB"/>
                </a:solidFill>
                <a:latin typeface="FontAwesome"/>
              </a:rPr>
              <a:t></a:t>
            </a:r>
            <a:r>
              <a:rPr lang="en-US" altLang="fr-FR" sz="1400" b="1" dirty="0" smtClean="0">
                <a:solidFill>
                  <a:srgbClr val="8A8A8A"/>
                </a:solidFill>
                <a:latin typeface="FontAwesome"/>
              </a:rPr>
              <a:t>Carte à piste </a:t>
            </a:r>
            <a:endParaRPr lang="en-US" altLang="fr-FR" sz="1400" b="1" dirty="0">
              <a:solidFill>
                <a:srgbClr val="8A8A8A"/>
              </a:solidFill>
              <a:latin typeface="FontAwesome"/>
            </a:endParaRPr>
          </a:p>
        </p:txBody>
      </p:sp>
      <p:sp>
        <p:nvSpPr>
          <p:cNvPr id="37" name="Rectangle 1436"/>
          <p:cNvSpPr>
            <a:spLocks noChangeArrowheads="1"/>
          </p:cNvSpPr>
          <p:nvPr/>
        </p:nvSpPr>
        <p:spPr bwMode="auto">
          <a:xfrm>
            <a:off x="298353" y="2025922"/>
            <a:ext cx="2703566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76717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00">
                <a:solidFill>
                  <a:srgbClr val="76717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>
                <a:solidFill>
                  <a:srgbClr val="76717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76717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76717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76717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76717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76717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76717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fr-FR" sz="3000" b="1" dirty="0">
                <a:solidFill>
                  <a:srgbClr val="8A8A8A"/>
                </a:solidFill>
                <a:latin typeface="FontAwesome"/>
              </a:rPr>
              <a:t></a:t>
            </a:r>
            <a:r>
              <a:rPr lang="en-US" altLang="fr-FR" sz="1400" b="1" dirty="0" err="1" smtClean="0">
                <a:solidFill>
                  <a:srgbClr val="8A8A8A"/>
                </a:solidFill>
                <a:latin typeface="FontAwesome"/>
              </a:rPr>
              <a:t>Dématerialisable</a:t>
            </a:r>
            <a:r>
              <a:rPr lang="en-US" altLang="fr-FR" sz="1400" b="1" dirty="0" smtClean="0">
                <a:solidFill>
                  <a:srgbClr val="8A8A8A"/>
                </a:solidFill>
                <a:latin typeface="FontAwesome"/>
              </a:rPr>
              <a:t> </a:t>
            </a:r>
            <a:r>
              <a:rPr lang="en-US" altLang="fr-FR" sz="1400" b="1" dirty="0">
                <a:solidFill>
                  <a:srgbClr val="8A8A8A"/>
                </a:solidFill>
                <a:latin typeface="FontAwesome"/>
              </a:rPr>
              <a:t>sur </a:t>
            </a:r>
            <a:r>
              <a:rPr lang="en-US" altLang="fr-FR" sz="1400" b="1" dirty="0" smtClean="0">
                <a:solidFill>
                  <a:srgbClr val="8A8A8A"/>
                </a:solidFill>
                <a:latin typeface="FontAwesome"/>
              </a:rPr>
              <a:t>application </a:t>
            </a:r>
            <a:r>
              <a:rPr lang="en-US" altLang="fr-FR" sz="1400" b="1" dirty="0">
                <a:solidFill>
                  <a:srgbClr val="8A8A8A"/>
                </a:solidFill>
                <a:latin typeface="FontAwesome"/>
              </a:rPr>
              <a:t>mobile </a:t>
            </a:r>
            <a:r>
              <a:rPr lang="en-US" altLang="fr-FR" sz="3000" dirty="0">
                <a:solidFill>
                  <a:schemeClr val="accent2"/>
                </a:solidFill>
                <a:latin typeface="FontAwesome"/>
              </a:rPr>
              <a:t> </a:t>
            </a:r>
            <a:endParaRPr lang="en-US" altLang="fr-FR" sz="3000" b="1" dirty="0">
              <a:solidFill>
                <a:schemeClr val="accent2"/>
              </a:solidFill>
            </a:endParaRPr>
          </a:p>
        </p:txBody>
      </p:sp>
      <p:sp>
        <p:nvSpPr>
          <p:cNvPr id="38" name="Rectangle 1436"/>
          <p:cNvSpPr>
            <a:spLocks noChangeArrowheads="1"/>
          </p:cNvSpPr>
          <p:nvPr/>
        </p:nvSpPr>
        <p:spPr bwMode="auto">
          <a:xfrm>
            <a:off x="250524" y="3345668"/>
            <a:ext cx="1665958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76717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00">
                <a:solidFill>
                  <a:srgbClr val="76717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>
                <a:solidFill>
                  <a:srgbClr val="76717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76717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76717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76717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76717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76717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76717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fr-FR" sz="3000" dirty="0">
                <a:solidFill>
                  <a:srgbClr val="6398CB"/>
                </a:solidFill>
                <a:latin typeface="FontAwesome"/>
              </a:rPr>
              <a:t></a:t>
            </a:r>
            <a:r>
              <a:rPr lang="en-US" altLang="fr-FR" sz="1400" b="1" dirty="0">
                <a:solidFill>
                  <a:srgbClr val="8A8A8A"/>
                </a:solidFill>
                <a:latin typeface="FontAwesome"/>
              </a:rPr>
              <a:t>Nominative </a:t>
            </a:r>
          </a:p>
        </p:txBody>
      </p:sp>
      <p:sp>
        <p:nvSpPr>
          <p:cNvPr id="39" name="Rectangle 1436"/>
          <p:cNvSpPr>
            <a:spLocks noChangeArrowheads="1"/>
          </p:cNvSpPr>
          <p:nvPr/>
        </p:nvSpPr>
        <p:spPr bwMode="auto">
          <a:xfrm>
            <a:off x="4123455" y="829850"/>
            <a:ext cx="1852613" cy="74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76717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00">
                <a:solidFill>
                  <a:srgbClr val="76717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>
                <a:solidFill>
                  <a:srgbClr val="76717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76717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76717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76717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76717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76717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76717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fr-FR" sz="3000" dirty="0" smtClean="0">
                <a:solidFill>
                  <a:srgbClr val="9A2D75"/>
                </a:solidFill>
                <a:latin typeface="FontAwesome"/>
              </a:rPr>
              <a:t> </a:t>
            </a:r>
            <a:r>
              <a:rPr lang="fr-FR" sz="1400" b="1" dirty="0" smtClean="0">
                <a:solidFill>
                  <a:srgbClr val="8A8A8A"/>
                </a:solidFill>
                <a:latin typeface="FontAwesome"/>
              </a:rPr>
              <a:t>Carte EMV </a:t>
            </a:r>
            <a:endParaRPr lang="fr-FR" sz="1400" b="1" dirty="0">
              <a:solidFill>
                <a:srgbClr val="8A8A8A"/>
              </a:solidFill>
              <a:latin typeface="FontAwesome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fr-FR" sz="1400" b="1" dirty="0">
                <a:solidFill>
                  <a:srgbClr val="8A8A8A"/>
                </a:solidFill>
                <a:latin typeface="FontAwesome"/>
              </a:rPr>
              <a:t> </a:t>
            </a:r>
          </a:p>
        </p:txBody>
      </p:sp>
      <p:sp>
        <p:nvSpPr>
          <p:cNvPr id="40" name="Rectangle 1436"/>
          <p:cNvSpPr>
            <a:spLocks noChangeArrowheads="1"/>
          </p:cNvSpPr>
          <p:nvPr/>
        </p:nvSpPr>
        <p:spPr bwMode="auto">
          <a:xfrm>
            <a:off x="522146" y="4816933"/>
            <a:ext cx="2123013" cy="74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76717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00">
                <a:solidFill>
                  <a:srgbClr val="76717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>
                <a:solidFill>
                  <a:srgbClr val="76717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76717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76717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76717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76717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76717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76717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fr-FR" sz="3000" dirty="0" smtClean="0">
                <a:solidFill>
                  <a:schemeClr val="bg1">
                    <a:lumMod val="65000"/>
                  </a:schemeClr>
                </a:solidFill>
                <a:latin typeface="FontAwesome"/>
              </a:rPr>
              <a:t></a:t>
            </a:r>
            <a:r>
              <a:rPr lang="fr-FR" sz="1400" b="1" dirty="0">
                <a:solidFill>
                  <a:srgbClr val="8A8A8A"/>
                </a:solidFill>
                <a:latin typeface="FontAwesome"/>
              </a:rPr>
              <a:t> </a:t>
            </a:r>
            <a:r>
              <a:rPr lang="fr-FR" sz="1400" b="1" dirty="0" err="1" smtClean="0">
                <a:solidFill>
                  <a:srgbClr val="8A8A8A"/>
                </a:solidFill>
                <a:latin typeface="FontAwesome"/>
              </a:rPr>
              <a:t>Multiapplicative</a:t>
            </a:r>
            <a:r>
              <a:rPr lang="fr-FR" sz="1400" b="1" dirty="0" smtClean="0">
                <a:solidFill>
                  <a:srgbClr val="8A8A8A"/>
                </a:solidFill>
                <a:latin typeface="FontAwesome"/>
              </a:rPr>
              <a:t> </a:t>
            </a:r>
            <a:endParaRPr lang="fr-FR" sz="1400" b="1" dirty="0">
              <a:solidFill>
                <a:srgbClr val="8A8A8A"/>
              </a:solidFill>
              <a:latin typeface="FontAwesome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fr-FR" sz="1400" b="1" dirty="0">
                <a:solidFill>
                  <a:srgbClr val="8A8A8A"/>
                </a:solidFill>
                <a:latin typeface="FontAwesome"/>
              </a:rPr>
              <a:t> </a:t>
            </a:r>
          </a:p>
        </p:txBody>
      </p:sp>
      <p:sp>
        <p:nvSpPr>
          <p:cNvPr id="41" name="Rectangle 1436"/>
          <p:cNvSpPr>
            <a:spLocks noChangeArrowheads="1"/>
          </p:cNvSpPr>
          <p:nvPr/>
        </p:nvSpPr>
        <p:spPr bwMode="auto">
          <a:xfrm>
            <a:off x="4422754" y="5196403"/>
            <a:ext cx="1778000" cy="74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76717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00">
                <a:solidFill>
                  <a:srgbClr val="76717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>
                <a:solidFill>
                  <a:srgbClr val="76717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76717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76717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76717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76717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76717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76717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fr-FR" sz="3000" dirty="0">
                <a:solidFill>
                  <a:srgbClr val="9A2D75"/>
                </a:solidFill>
                <a:latin typeface="FontAwesome"/>
              </a:rPr>
              <a:t></a:t>
            </a:r>
            <a:r>
              <a:rPr lang="en-US" altLang="fr-FR" sz="1400" b="1" dirty="0" smtClean="0">
                <a:solidFill>
                  <a:srgbClr val="8A8A8A"/>
                </a:solidFill>
                <a:latin typeface="FontAwesome"/>
              </a:rPr>
              <a:t>Carte à puce sans contact (NFC)</a:t>
            </a:r>
            <a:endParaRPr lang="en-US" altLang="fr-FR" sz="1400" b="1" dirty="0">
              <a:solidFill>
                <a:srgbClr val="8A8A8A"/>
              </a:solidFill>
              <a:latin typeface="FontAwesome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478" y="2734286"/>
            <a:ext cx="1765676" cy="1318818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02" y="4966443"/>
            <a:ext cx="214201" cy="214201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477" y="5362316"/>
            <a:ext cx="214201" cy="214201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48" y="3538024"/>
            <a:ext cx="214201" cy="214201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84" y="2192464"/>
            <a:ext cx="214201" cy="214201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049" y="3000687"/>
            <a:ext cx="214201" cy="214201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486" y="4289736"/>
            <a:ext cx="214201" cy="214201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103" y="1797328"/>
            <a:ext cx="214201" cy="214201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115" y="988180"/>
            <a:ext cx="214201" cy="21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0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Architecture </a:t>
            </a:r>
            <a:r>
              <a:rPr lang="fr-FR" dirty="0" err="1" smtClean="0"/>
              <a:t>Fidelia</a:t>
            </a:r>
            <a:r>
              <a:rPr lang="fr-FR" dirty="0" smtClean="0"/>
              <a:t> : le serveur 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565" y="3065584"/>
            <a:ext cx="3113995" cy="2491196"/>
          </a:xfrm>
          <a:prstGeom prst="rect">
            <a:avLst/>
          </a:prstGeom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3408860" y="1611610"/>
            <a:ext cx="2623699" cy="10916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dirty="0" smtClean="0"/>
              <a:t>Accessible au Superviseur via une page WEB sécurisée  </a:t>
            </a:r>
          </a:p>
          <a:p>
            <a:pPr marL="0" indent="0">
              <a:buNone/>
            </a:pPr>
            <a:endParaRPr lang="fr-FR" sz="2400" dirty="0" smtClean="0"/>
          </a:p>
          <a:p>
            <a:endParaRPr lang="fr-FR" sz="2400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6456173" y="3337434"/>
            <a:ext cx="2118639" cy="506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smtClean="0"/>
              <a:t>de la sécurité </a:t>
            </a:r>
          </a:p>
          <a:p>
            <a:endParaRPr lang="fr-FR" sz="2000" dirty="0" smtClean="0"/>
          </a:p>
          <a:p>
            <a:endParaRPr lang="fr-FR" sz="2000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6460649" y="4026690"/>
            <a:ext cx="2354893" cy="5860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smtClean="0"/>
              <a:t>D’administration du système</a:t>
            </a:r>
          </a:p>
          <a:p>
            <a:endParaRPr lang="fr-FR" sz="2000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6448123" y="4795616"/>
            <a:ext cx="2745981" cy="831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smtClean="0"/>
              <a:t>De paramétrage du Système</a:t>
            </a:r>
          </a:p>
          <a:p>
            <a:endParaRPr lang="fr-FR" sz="2000" dirty="0" smtClean="0"/>
          </a:p>
          <a:p>
            <a:endParaRPr lang="fr-FR" sz="2000" dirty="0"/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6456173" y="2757720"/>
            <a:ext cx="2731593" cy="615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smtClean="0"/>
              <a:t>De la fidélité </a:t>
            </a:r>
          </a:p>
          <a:p>
            <a:endParaRPr lang="fr-FR" sz="2000" dirty="0" smtClean="0"/>
          </a:p>
          <a:p>
            <a:endParaRPr lang="fr-FR" sz="2000" dirty="0"/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6402215" y="1611609"/>
            <a:ext cx="2432862" cy="11843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dirty="0" smtClean="0"/>
              <a:t>Contient les modules de gestion</a:t>
            </a:r>
          </a:p>
          <a:p>
            <a:pPr marL="0" indent="0">
              <a:buNone/>
            </a:pPr>
            <a:endParaRPr lang="fr-FR" sz="2400" dirty="0" smtClean="0"/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1" y="1612783"/>
            <a:ext cx="2868460" cy="1643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dirty="0" smtClean="0"/>
              <a:t>C’est la Plateforme d’hébergement de la solution </a:t>
            </a:r>
            <a:r>
              <a:rPr lang="fr-FR" sz="2400" b="1" dirty="0" smtClean="0"/>
              <a:t>FIDELIA</a:t>
            </a:r>
            <a:r>
              <a:rPr lang="fr-FR" sz="2400" dirty="0" smtClean="0"/>
              <a:t> </a:t>
            </a: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3"/>
          <a:srcRect t="42937" b="4326"/>
          <a:stretch/>
        </p:blipFill>
        <p:spPr>
          <a:xfrm>
            <a:off x="139264" y="4247543"/>
            <a:ext cx="2695575" cy="2064511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71" y="2795932"/>
            <a:ext cx="1695276" cy="138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1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Architecture </a:t>
            </a:r>
            <a:r>
              <a:rPr lang="fr-FR" dirty="0" err="1" smtClean="0"/>
              <a:t>Fidelia</a:t>
            </a:r>
            <a:r>
              <a:rPr lang="fr-FR" dirty="0" smtClean="0"/>
              <a:t>: l’application TPE </a:t>
            </a:r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850230" y="5526278"/>
            <a:ext cx="2598821" cy="94337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2">
                    <a:lumMod val="50000"/>
                  </a:schemeClr>
                </a:solidFill>
              </a:rPr>
              <a:t>Application embarquée sur TPE</a:t>
            </a:r>
            <a:endParaRPr lang="fr-FR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87" y="1080028"/>
            <a:ext cx="3307186" cy="464534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488" y="2126644"/>
            <a:ext cx="1259958" cy="1116698"/>
          </a:xfrm>
          <a:prstGeom prst="rect">
            <a:avLst/>
          </a:prstGeom>
        </p:spPr>
      </p:pic>
      <p:sp>
        <p:nvSpPr>
          <p:cNvPr id="19" name="Text Placeholder 21"/>
          <p:cNvSpPr txBox="1">
            <a:spLocks/>
          </p:cNvSpPr>
          <p:nvPr/>
        </p:nvSpPr>
        <p:spPr bwMode="auto">
          <a:xfrm>
            <a:off x="5312278" y="2411719"/>
            <a:ext cx="2271712" cy="812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76717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00">
                <a:solidFill>
                  <a:srgbClr val="76717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>
                <a:solidFill>
                  <a:srgbClr val="76717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76717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76717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76717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76717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76717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76717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buFont typeface="Arial" panose="020B0604020202020204" pitchFamily="34" charset="0"/>
              <a:buNone/>
            </a:pPr>
            <a:r>
              <a:rPr lang="en-GB" altLang="fr-FR" sz="1600" b="1" dirty="0" smtClean="0">
                <a:solidFill>
                  <a:srgbClr val="7F7F7F"/>
                </a:solidFill>
              </a:rPr>
              <a:t>Lecture carte </a:t>
            </a:r>
            <a:endParaRPr lang="en-GB" altLang="fr-FR" sz="1600" b="1" dirty="0">
              <a:solidFill>
                <a:srgbClr val="7F7F7F"/>
              </a:solidFill>
            </a:endParaRPr>
          </a:p>
          <a:p>
            <a:pPr defTabSz="914400" eaLnBrk="1" hangingPunct="1">
              <a:buFont typeface="Arial" panose="020B0604020202020204" pitchFamily="34" charset="0"/>
              <a:buNone/>
            </a:pPr>
            <a:endParaRPr lang="en-US" altLang="fr-FR" sz="1500" b="1" dirty="0">
              <a:solidFill>
                <a:srgbClr val="324D5E"/>
              </a:solidFill>
            </a:endParaRPr>
          </a:p>
        </p:txBody>
      </p:sp>
      <p:sp>
        <p:nvSpPr>
          <p:cNvPr id="20" name="Text Placeholder 23"/>
          <p:cNvSpPr txBox="1">
            <a:spLocks/>
          </p:cNvSpPr>
          <p:nvPr/>
        </p:nvSpPr>
        <p:spPr>
          <a:xfrm>
            <a:off x="4670928" y="2292657"/>
            <a:ext cx="598487" cy="593725"/>
          </a:xfrm>
          <a:prstGeom prst="ellipse">
            <a:avLst/>
          </a:prstGeom>
          <a:solidFill>
            <a:srgbClr val="C1C1C1"/>
          </a:solidFill>
        </p:spPr>
        <p:txBody>
          <a:bodyPr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250" kern="1200">
                <a:solidFill>
                  <a:schemeClr val="tx1"/>
                </a:solidFill>
                <a:latin typeface="FontAwesome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1" name="Text Placeholder 24"/>
          <p:cNvSpPr txBox="1">
            <a:spLocks/>
          </p:cNvSpPr>
          <p:nvPr/>
        </p:nvSpPr>
        <p:spPr bwMode="auto">
          <a:xfrm>
            <a:off x="5312278" y="3450829"/>
            <a:ext cx="2824993" cy="553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76717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00">
                <a:solidFill>
                  <a:srgbClr val="76717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>
                <a:solidFill>
                  <a:srgbClr val="76717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76717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76717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76717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76717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76717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76717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buFont typeface="Arial" panose="020B0604020202020204" pitchFamily="34" charset="0"/>
              <a:buNone/>
            </a:pPr>
            <a:r>
              <a:rPr lang="fr-FR" altLang="fr-FR" sz="1600" b="1" dirty="0" smtClean="0">
                <a:solidFill>
                  <a:srgbClr val="7F7F7F"/>
                </a:solidFill>
              </a:rPr>
              <a:t>Sécurisée / Multiplateforme / Multiconstructeur </a:t>
            </a:r>
            <a:endParaRPr lang="en-US" altLang="fr-FR" sz="1600" b="1" dirty="0">
              <a:solidFill>
                <a:srgbClr val="7F7F7F"/>
              </a:solidFill>
            </a:endParaRPr>
          </a:p>
        </p:txBody>
      </p:sp>
      <p:sp>
        <p:nvSpPr>
          <p:cNvPr id="22" name="Text Placeholder 26"/>
          <p:cNvSpPr txBox="1">
            <a:spLocks/>
          </p:cNvSpPr>
          <p:nvPr/>
        </p:nvSpPr>
        <p:spPr>
          <a:xfrm>
            <a:off x="4670928" y="3330178"/>
            <a:ext cx="598487" cy="595313"/>
          </a:xfrm>
          <a:prstGeom prst="ellipse">
            <a:avLst/>
          </a:prstGeom>
          <a:solidFill>
            <a:srgbClr val="2CBBBB"/>
          </a:solidFill>
        </p:spPr>
        <p:txBody>
          <a:bodyPr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250" kern="1200">
                <a:solidFill>
                  <a:schemeClr val="tx1"/>
                </a:solidFill>
                <a:latin typeface="FontAwesome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3" name="Text Placeholder 27"/>
          <p:cNvSpPr txBox="1">
            <a:spLocks/>
          </p:cNvSpPr>
          <p:nvPr/>
        </p:nvSpPr>
        <p:spPr bwMode="auto">
          <a:xfrm>
            <a:off x="5300905" y="1368657"/>
            <a:ext cx="3254402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76717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00">
                <a:solidFill>
                  <a:srgbClr val="76717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>
                <a:solidFill>
                  <a:srgbClr val="76717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76717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76717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76717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76717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76717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76717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buFont typeface="Arial" panose="020B0604020202020204" pitchFamily="34" charset="0"/>
              <a:buNone/>
            </a:pPr>
            <a:r>
              <a:rPr lang="en-GB" altLang="fr-FR" sz="1600" b="1" dirty="0" smtClean="0">
                <a:solidFill>
                  <a:srgbClr val="7F7F7F"/>
                </a:solidFill>
              </a:rPr>
              <a:t>Télécollecte / Téléparametrage</a:t>
            </a:r>
            <a:endParaRPr lang="en-GB" altLang="fr-FR" sz="1600" b="1" dirty="0">
              <a:solidFill>
                <a:srgbClr val="7F7F7F"/>
              </a:solidFill>
            </a:endParaRPr>
          </a:p>
          <a:p>
            <a:pPr defTabSz="914400" eaLnBrk="1" hangingPunct="1">
              <a:buFont typeface="Arial" panose="020B0604020202020204" pitchFamily="34" charset="0"/>
              <a:buNone/>
            </a:pPr>
            <a:endParaRPr lang="en-US" altLang="fr-FR" sz="1500" b="1" dirty="0">
              <a:solidFill>
                <a:srgbClr val="324D5E"/>
              </a:solidFill>
            </a:endParaRPr>
          </a:p>
        </p:txBody>
      </p:sp>
      <p:sp>
        <p:nvSpPr>
          <p:cNvPr id="24" name="Text Placeholder 29"/>
          <p:cNvSpPr txBox="1">
            <a:spLocks/>
          </p:cNvSpPr>
          <p:nvPr/>
        </p:nvSpPr>
        <p:spPr>
          <a:xfrm>
            <a:off x="4661143" y="1249595"/>
            <a:ext cx="596900" cy="593725"/>
          </a:xfrm>
          <a:prstGeom prst="ellipse">
            <a:avLst/>
          </a:prstGeom>
          <a:solidFill>
            <a:srgbClr val="B85491"/>
          </a:solidFill>
        </p:spPr>
        <p:txBody>
          <a:bodyPr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250" kern="1200">
                <a:solidFill>
                  <a:schemeClr val="bg1"/>
                </a:solidFill>
                <a:latin typeface="FontAwesome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fr-FR" dirty="0">
              <a:solidFill>
                <a:sysClr val="window" lastClr="FFFFFF"/>
              </a:solidFill>
            </a:endParaRPr>
          </a:p>
        </p:txBody>
      </p:sp>
      <p:sp>
        <p:nvSpPr>
          <p:cNvPr id="25" name="Text Placeholder 30"/>
          <p:cNvSpPr txBox="1">
            <a:spLocks/>
          </p:cNvSpPr>
          <p:nvPr/>
        </p:nvSpPr>
        <p:spPr>
          <a:xfrm>
            <a:off x="5312278" y="4579373"/>
            <a:ext cx="2309813" cy="4746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1" kern="1200" cap="none" baseline="0">
                <a:solidFill>
                  <a:srgbClr val="324D5E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sz="1600" dirty="0" smtClean="0">
                <a:solidFill>
                  <a:srgbClr val="7F7F7F"/>
                </a:solidFill>
              </a:rPr>
              <a:t>Impression Reçu</a:t>
            </a:r>
            <a:endParaRPr lang="en-GB" sz="1600" dirty="0">
              <a:solidFill>
                <a:srgbClr val="7F7F7F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6" name="Text Placeholder 32"/>
          <p:cNvSpPr txBox="1">
            <a:spLocks/>
          </p:cNvSpPr>
          <p:nvPr/>
        </p:nvSpPr>
        <p:spPr>
          <a:xfrm>
            <a:off x="4672516" y="4460311"/>
            <a:ext cx="596900" cy="593725"/>
          </a:xfrm>
          <a:prstGeom prst="ellipse">
            <a:avLst/>
          </a:prstGeom>
          <a:solidFill>
            <a:srgbClr val="B85491"/>
          </a:solidFill>
        </p:spPr>
        <p:txBody>
          <a:bodyPr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250" kern="1200">
                <a:solidFill>
                  <a:schemeClr val="bg1"/>
                </a:solidFill>
                <a:latin typeface="FontAwesome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fr-FR" dirty="0">
              <a:solidFill>
                <a:sysClr val="window" lastClr="FFFFFF"/>
              </a:solidFill>
            </a:endParaRPr>
          </a:p>
        </p:txBody>
      </p:sp>
      <p:sp>
        <p:nvSpPr>
          <p:cNvPr id="27" name="Text Placeholder 21"/>
          <p:cNvSpPr txBox="1">
            <a:spLocks/>
          </p:cNvSpPr>
          <p:nvPr/>
        </p:nvSpPr>
        <p:spPr bwMode="auto">
          <a:xfrm>
            <a:off x="5350378" y="5629058"/>
            <a:ext cx="2271713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76717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00">
                <a:solidFill>
                  <a:srgbClr val="76717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>
                <a:solidFill>
                  <a:srgbClr val="76717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76717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76717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76717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76717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76717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76717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buFont typeface="Arial" panose="020B0604020202020204" pitchFamily="34" charset="0"/>
              <a:buNone/>
            </a:pPr>
            <a:r>
              <a:rPr lang="en-GB" altLang="fr-FR" sz="1600" b="1" dirty="0" smtClean="0">
                <a:solidFill>
                  <a:srgbClr val="7F7F7F"/>
                </a:solidFill>
              </a:rPr>
              <a:t>Attribution/</a:t>
            </a:r>
            <a:r>
              <a:rPr lang="en-GB" altLang="fr-FR" sz="1600" b="1" dirty="0" err="1" smtClean="0">
                <a:solidFill>
                  <a:srgbClr val="7F7F7F"/>
                </a:solidFill>
              </a:rPr>
              <a:t>retrait</a:t>
            </a:r>
            <a:r>
              <a:rPr lang="en-GB" altLang="fr-FR" sz="1600" b="1" dirty="0" smtClean="0">
                <a:solidFill>
                  <a:srgbClr val="7F7F7F"/>
                </a:solidFill>
              </a:rPr>
              <a:t> point </a:t>
            </a:r>
            <a:endParaRPr lang="en-GB" altLang="fr-FR" sz="1600" b="1" dirty="0">
              <a:solidFill>
                <a:srgbClr val="7F7F7F"/>
              </a:solidFill>
            </a:endParaRPr>
          </a:p>
          <a:p>
            <a:pPr defTabSz="914400" eaLnBrk="1" hangingPunct="1">
              <a:buFont typeface="Arial" panose="020B0604020202020204" pitchFamily="34" charset="0"/>
              <a:buNone/>
            </a:pPr>
            <a:endParaRPr lang="en-US" altLang="fr-FR" sz="1500" b="1" dirty="0">
              <a:solidFill>
                <a:srgbClr val="324D5E"/>
              </a:solidFill>
            </a:endParaRPr>
          </a:p>
        </p:txBody>
      </p:sp>
      <p:sp>
        <p:nvSpPr>
          <p:cNvPr id="28" name="Text Placeholder 23"/>
          <p:cNvSpPr txBox="1">
            <a:spLocks/>
          </p:cNvSpPr>
          <p:nvPr/>
        </p:nvSpPr>
        <p:spPr>
          <a:xfrm>
            <a:off x="4710616" y="5509996"/>
            <a:ext cx="596900" cy="593725"/>
          </a:xfrm>
          <a:prstGeom prst="ellipse">
            <a:avLst/>
          </a:prstGeom>
          <a:solidFill>
            <a:srgbClr val="6E6E6F"/>
          </a:solidFill>
        </p:spPr>
        <p:txBody>
          <a:bodyPr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250" kern="1200">
                <a:solidFill>
                  <a:schemeClr val="tx1"/>
                </a:solidFill>
                <a:latin typeface="FontAwesome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Architecture Fidelia: l’application mobile  </a:t>
            </a:r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149542" y="5920162"/>
            <a:ext cx="3921418" cy="54948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2">
                    <a:lumMod val="50000"/>
                  </a:schemeClr>
                </a:solidFill>
              </a:rPr>
              <a:t>Application mobile FIDELIA</a:t>
            </a:r>
            <a:endParaRPr lang="fr-FR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Text Placeholder 21"/>
          <p:cNvSpPr txBox="1">
            <a:spLocks/>
          </p:cNvSpPr>
          <p:nvPr/>
        </p:nvSpPr>
        <p:spPr bwMode="auto">
          <a:xfrm>
            <a:off x="5024179" y="2173725"/>
            <a:ext cx="3556149" cy="812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76717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00">
                <a:solidFill>
                  <a:srgbClr val="76717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>
                <a:solidFill>
                  <a:srgbClr val="76717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76717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76717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76717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76717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76717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76717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buFont typeface="Arial" panose="020B0604020202020204" pitchFamily="34" charset="0"/>
              <a:buNone/>
            </a:pPr>
            <a:r>
              <a:rPr lang="fr-FR" altLang="fr-FR" sz="1600" b="1" dirty="0" smtClean="0">
                <a:solidFill>
                  <a:srgbClr val="7F7F7F"/>
                </a:solidFill>
              </a:rPr>
              <a:t>Accès par identifiant et mot de passe</a:t>
            </a:r>
            <a:endParaRPr lang="fr-FR" altLang="fr-FR" sz="1600" b="1" dirty="0">
              <a:solidFill>
                <a:srgbClr val="7F7F7F"/>
              </a:solidFill>
            </a:endParaRPr>
          </a:p>
        </p:txBody>
      </p:sp>
      <p:sp>
        <p:nvSpPr>
          <p:cNvPr id="20" name="Text Placeholder 23"/>
          <p:cNvSpPr txBox="1">
            <a:spLocks/>
          </p:cNvSpPr>
          <p:nvPr/>
        </p:nvSpPr>
        <p:spPr>
          <a:xfrm>
            <a:off x="4382830" y="2054663"/>
            <a:ext cx="598487" cy="593725"/>
          </a:xfrm>
          <a:prstGeom prst="ellipse">
            <a:avLst/>
          </a:prstGeom>
          <a:solidFill>
            <a:srgbClr val="C1C1C1"/>
          </a:solidFill>
        </p:spPr>
        <p:txBody>
          <a:bodyPr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250" kern="1200">
                <a:solidFill>
                  <a:schemeClr val="tx1"/>
                </a:solidFill>
                <a:latin typeface="FontAwesome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1" name="Text Placeholder 24"/>
          <p:cNvSpPr txBox="1">
            <a:spLocks/>
          </p:cNvSpPr>
          <p:nvPr/>
        </p:nvSpPr>
        <p:spPr bwMode="auto">
          <a:xfrm>
            <a:off x="5024180" y="3212835"/>
            <a:ext cx="3706462" cy="553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76717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00">
                <a:solidFill>
                  <a:srgbClr val="76717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>
                <a:solidFill>
                  <a:srgbClr val="76717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76717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76717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76717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76717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76717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76717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buFont typeface="Arial" panose="020B0604020202020204" pitchFamily="34" charset="0"/>
              <a:buNone/>
            </a:pPr>
            <a:r>
              <a:rPr lang="fr-FR" altLang="fr-FR" sz="1600" b="1" dirty="0" smtClean="0">
                <a:solidFill>
                  <a:srgbClr val="7F7F7F"/>
                </a:solidFill>
              </a:rPr>
              <a:t>Choix cadeau et consultations de points </a:t>
            </a:r>
            <a:endParaRPr lang="en-US" altLang="fr-FR" sz="1600" b="1" dirty="0">
              <a:solidFill>
                <a:srgbClr val="7F7F7F"/>
              </a:solidFill>
            </a:endParaRPr>
          </a:p>
        </p:txBody>
      </p:sp>
      <p:sp>
        <p:nvSpPr>
          <p:cNvPr id="22" name="Text Placeholder 26"/>
          <p:cNvSpPr txBox="1">
            <a:spLocks/>
          </p:cNvSpPr>
          <p:nvPr/>
        </p:nvSpPr>
        <p:spPr>
          <a:xfrm>
            <a:off x="4382830" y="3092184"/>
            <a:ext cx="598487" cy="595313"/>
          </a:xfrm>
          <a:prstGeom prst="ellipse">
            <a:avLst/>
          </a:prstGeom>
          <a:solidFill>
            <a:srgbClr val="2CBBBB"/>
          </a:solidFill>
        </p:spPr>
        <p:txBody>
          <a:bodyPr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250" kern="1200">
                <a:solidFill>
                  <a:schemeClr val="tx1"/>
                </a:solidFill>
                <a:latin typeface="FontAwesome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3" name="Text Placeholder 27"/>
          <p:cNvSpPr txBox="1">
            <a:spLocks/>
          </p:cNvSpPr>
          <p:nvPr/>
        </p:nvSpPr>
        <p:spPr bwMode="auto">
          <a:xfrm>
            <a:off x="5012806" y="1130663"/>
            <a:ext cx="3843095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76717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00">
                <a:solidFill>
                  <a:srgbClr val="76717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>
                <a:solidFill>
                  <a:srgbClr val="76717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76717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76717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76717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76717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76717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76717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buFont typeface="Arial" panose="020B0604020202020204" pitchFamily="34" charset="0"/>
              <a:buNone/>
            </a:pPr>
            <a:r>
              <a:rPr lang="fr-FR" altLang="fr-FR" sz="1600" b="1" dirty="0" smtClean="0">
                <a:solidFill>
                  <a:srgbClr val="7F7F7F"/>
                </a:solidFill>
              </a:rPr>
              <a:t>Application dédié aux membres FIDELIA </a:t>
            </a:r>
          </a:p>
          <a:p>
            <a:pPr defTabSz="914400" eaLnBrk="1" hangingPunct="1">
              <a:buFont typeface="Arial" panose="020B0604020202020204" pitchFamily="34" charset="0"/>
              <a:buNone/>
            </a:pPr>
            <a:endParaRPr lang="fr-FR" altLang="fr-FR" sz="1500" b="1" dirty="0">
              <a:solidFill>
                <a:srgbClr val="324D5E"/>
              </a:solidFill>
            </a:endParaRPr>
          </a:p>
        </p:txBody>
      </p:sp>
      <p:sp>
        <p:nvSpPr>
          <p:cNvPr id="24" name="Text Placeholder 29"/>
          <p:cNvSpPr txBox="1">
            <a:spLocks/>
          </p:cNvSpPr>
          <p:nvPr/>
        </p:nvSpPr>
        <p:spPr>
          <a:xfrm>
            <a:off x="4373045" y="1011601"/>
            <a:ext cx="596900" cy="593725"/>
          </a:xfrm>
          <a:prstGeom prst="ellipse">
            <a:avLst/>
          </a:prstGeom>
          <a:solidFill>
            <a:srgbClr val="B85491"/>
          </a:solidFill>
        </p:spPr>
        <p:txBody>
          <a:bodyPr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250" kern="1200">
                <a:solidFill>
                  <a:schemeClr val="bg1"/>
                </a:solidFill>
                <a:latin typeface="FontAwesome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fr-FR" dirty="0">
              <a:solidFill>
                <a:sysClr val="window" lastClr="FFFFFF"/>
              </a:solidFill>
            </a:endParaRPr>
          </a:p>
        </p:txBody>
      </p:sp>
      <p:sp>
        <p:nvSpPr>
          <p:cNvPr id="25" name="Text Placeholder 30"/>
          <p:cNvSpPr txBox="1">
            <a:spLocks/>
          </p:cNvSpPr>
          <p:nvPr/>
        </p:nvSpPr>
        <p:spPr>
          <a:xfrm>
            <a:off x="5024180" y="4341379"/>
            <a:ext cx="3556148" cy="4746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1" kern="1200" cap="none" baseline="0">
                <a:solidFill>
                  <a:srgbClr val="324D5E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sz="1600" dirty="0" smtClean="0">
                <a:solidFill>
                  <a:srgbClr val="7F7F7F"/>
                </a:solidFill>
              </a:rPr>
              <a:t>Notifications  et </a:t>
            </a:r>
            <a:r>
              <a:rPr lang="en-GB" sz="1600" dirty="0" err="1" smtClean="0">
                <a:solidFill>
                  <a:srgbClr val="7F7F7F"/>
                </a:solidFill>
              </a:rPr>
              <a:t>reçus</a:t>
            </a:r>
            <a:r>
              <a:rPr lang="en-GB" sz="1600" dirty="0" smtClean="0">
                <a:solidFill>
                  <a:srgbClr val="7F7F7F"/>
                </a:solidFill>
              </a:rPr>
              <a:t> </a:t>
            </a:r>
            <a:r>
              <a:rPr lang="fr-FR" sz="1600" dirty="0" smtClean="0">
                <a:solidFill>
                  <a:srgbClr val="7F7F7F"/>
                </a:solidFill>
              </a:rPr>
              <a:t>électroniques</a:t>
            </a:r>
            <a:r>
              <a:rPr lang="en-GB" sz="1600" dirty="0" smtClean="0">
                <a:solidFill>
                  <a:srgbClr val="7F7F7F"/>
                </a:solidFill>
              </a:rPr>
              <a:t> </a:t>
            </a:r>
            <a:endParaRPr lang="en-GB" sz="1600" dirty="0">
              <a:solidFill>
                <a:srgbClr val="7F7F7F"/>
              </a:solidFill>
            </a:endParaRPr>
          </a:p>
        </p:txBody>
      </p:sp>
      <p:sp>
        <p:nvSpPr>
          <p:cNvPr id="26" name="Text Placeholder 32"/>
          <p:cNvSpPr txBox="1">
            <a:spLocks/>
          </p:cNvSpPr>
          <p:nvPr/>
        </p:nvSpPr>
        <p:spPr>
          <a:xfrm>
            <a:off x="4384418" y="4222317"/>
            <a:ext cx="596900" cy="593725"/>
          </a:xfrm>
          <a:prstGeom prst="ellipse">
            <a:avLst/>
          </a:prstGeom>
          <a:solidFill>
            <a:srgbClr val="B85491"/>
          </a:solidFill>
        </p:spPr>
        <p:txBody>
          <a:bodyPr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250" kern="1200">
                <a:solidFill>
                  <a:schemeClr val="bg1"/>
                </a:solidFill>
                <a:latin typeface="FontAwesome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fr-FR" dirty="0">
              <a:solidFill>
                <a:sysClr val="window" lastClr="FFFFFF"/>
              </a:solidFill>
            </a:endParaRPr>
          </a:p>
        </p:txBody>
      </p:sp>
      <p:sp>
        <p:nvSpPr>
          <p:cNvPr id="27" name="Text Placeholder 21"/>
          <p:cNvSpPr txBox="1">
            <a:spLocks/>
          </p:cNvSpPr>
          <p:nvPr/>
        </p:nvSpPr>
        <p:spPr bwMode="auto">
          <a:xfrm>
            <a:off x="5062280" y="5391064"/>
            <a:ext cx="3518048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76717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00">
                <a:solidFill>
                  <a:srgbClr val="76717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>
                <a:solidFill>
                  <a:srgbClr val="76717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76717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76717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76717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76717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76717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76717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buFont typeface="Arial" panose="020B0604020202020204" pitchFamily="34" charset="0"/>
              <a:buNone/>
            </a:pPr>
            <a:r>
              <a:rPr lang="fr-FR" altLang="fr-FR" sz="1600" b="1" dirty="0" smtClean="0">
                <a:solidFill>
                  <a:srgbClr val="7F7F7F"/>
                </a:solidFill>
              </a:rPr>
              <a:t>Rapports et enquêtes de satisfaction </a:t>
            </a:r>
          </a:p>
          <a:p>
            <a:pPr defTabSz="914400" eaLnBrk="1" hangingPunct="1">
              <a:buFont typeface="Arial" panose="020B0604020202020204" pitchFamily="34" charset="0"/>
              <a:buNone/>
            </a:pPr>
            <a:endParaRPr lang="fr-FR" altLang="fr-FR" sz="1500" b="1" dirty="0">
              <a:solidFill>
                <a:srgbClr val="324D5E"/>
              </a:solidFill>
            </a:endParaRPr>
          </a:p>
        </p:txBody>
      </p:sp>
      <p:sp>
        <p:nvSpPr>
          <p:cNvPr id="28" name="Text Placeholder 23"/>
          <p:cNvSpPr txBox="1">
            <a:spLocks/>
          </p:cNvSpPr>
          <p:nvPr/>
        </p:nvSpPr>
        <p:spPr>
          <a:xfrm>
            <a:off x="4422518" y="5272002"/>
            <a:ext cx="596900" cy="593725"/>
          </a:xfrm>
          <a:prstGeom prst="ellipse">
            <a:avLst/>
          </a:prstGeom>
          <a:solidFill>
            <a:srgbClr val="6E6E6F"/>
          </a:solidFill>
        </p:spPr>
        <p:txBody>
          <a:bodyPr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250" kern="1200">
                <a:solidFill>
                  <a:schemeClr val="tx1"/>
                </a:solidFill>
                <a:latin typeface="FontAwesome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87" y="852928"/>
            <a:ext cx="2769064" cy="517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96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Architecture Fidelia: portails web</a:t>
            </a:r>
            <a:endParaRPr lang="fr-FR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34" y="774747"/>
            <a:ext cx="7142814" cy="550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92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Architecture </a:t>
            </a:r>
            <a:r>
              <a:rPr lang="fr-FR" dirty="0" err="1" smtClean="0"/>
              <a:t>Fidelia</a:t>
            </a:r>
            <a:r>
              <a:rPr lang="fr-FR" dirty="0" smtClean="0"/>
              <a:t> : Portails Web 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223374" y="1105424"/>
            <a:ext cx="1327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</a:rPr>
              <a:t>Client </a:t>
            </a:r>
            <a:endParaRPr lang="fr-FR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034144" y="1155788"/>
            <a:ext cx="2418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</a:rPr>
              <a:t>Points de ventes  </a:t>
            </a:r>
            <a:endParaRPr lang="fr-FR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034144" y="4611855"/>
            <a:ext cx="40687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2CBBBB"/>
              </a:buClr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bg2">
                    <a:lumMod val="50000"/>
                  </a:schemeClr>
                </a:solidFill>
              </a:rPr>
              <a:t>Inscriptions </a:t>
            </a:r>
          </a:p>
          <a:p>
            <a:pPr marL="285750" indent="-285750">
              <a:buClr>
                <a:srgbClr val="2CBBBB"/>
              </a:buClr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bg2">
                    <a:lumMod val="50000"/>
                  </a:schemeClr>
                </a:solidFill>
              </a:rPr>
              <a:t>Monitoring Restaurants/ Chaine de restaurant </a:t>
            </a:r>
          </a:p>
          <a:p>
            <a:pPr marL="285750" indent="-285750">
              <a:buClr>
                <a:srgbClr val="2CBBBB"/>
              </a:buClr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bg2">
                    <a:lumMod val="50000"/>
                  </a:schemeClr>
                </a:solidFill>
              </a:rPr>
              <a:t>Gestion des Cadeaux et récompense </a:t>
            </a:r>
          </a:p>
          <a:p>
            <a:endParaRPr lang="fr-FR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11544" y="4611855"/>
            <a:ext cx="2951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B85491"/>
              </a:buClr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bg2">
                    <a:lumMod val="50000"/>
                  </a:schemeClr>
                </a:solidFill>
              </a:rPr>
              <a:t>Gestion des points</a:t>
            </a:r>
          </a:p>
          <a:p>
            <a:pPr marL="285750" indent="-285750">
              <a:buClr>
                <a:srgbClr val="B85491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G</a:t>
            </a:r>
            <a:r>
              <a:rPr lang="fr-FR" dirty="0" smtClean="0">
                <a:solidFill>
                  <a:schemeClr val="bg2">
                    <a:lumMod val="50000"/>
                  </a:schemeClr>
                </a:solidFill>
              </a:rPr>
              <a:t>estion des activités</a:t>
            </a:r>
          </a:p>
          <a:p>
            <a:pPr marL="285750" indent="-285750">
              <a:buClr>
                <a:srgbClr val="B85491"/>
              </a:buClr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bg2">
                    <a:lumMod val="50000"/>
                  </a:schemeClr>
                </a:solidFill>
              </a:rPr>
              <a:t>Statistiques et rapports   </a:t>
            </a:r>
          </a:p>
          <a:p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10" y="1959320"/>
            <a:ext cx="7854235" cy="206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93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19657" y="280822"/>
            <a:ext cx="1731981" cy="515440"/>
          </a:xfrm>
        </p:spPr>
        <p:txBody>
          <a:bodyPr>
            <a:noAutofit/>
          </a:bodyPr>
          <a:lstStyle/>
          <a:p>
            <a:r>
              <a:rPr lang="fr-FR" sz="3600" dirty="0">
                <a:solidFill>
                  <a:schemeClr val="bg2">
                    <a:lumMod val="50000"/>
                  </a:schemeClr>
                </a:solidFill>
              </a:rPr>
              <a:t>Agenda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8394" y="1742739"/>
            <a:ext cx="8815606" cy="419403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La fidélité </a:t>
            </a:r>
            <a:endParaRPr lang="fr-FR" dirty="0"/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Notre solution : </a:t>
            </a:r>
            <a:r>
              <a:rPr lang="fr-FR" dirty="0" smtClean="0"/>
              <a:t>FIDELIA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Les avantages 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Comment </a:t>
            </a:r>
            <a:r>
              <a:rPr lang="fr-FR" dirty="0"/>
              <a:t>ça marche ?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Le package </a:t>
            </a:r>
            <a:endParaRPr lang="fr-FR" dirty="0"/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Les gammes </a:t>
            </a:r>
            <a:endParaRPr lang="fr-FR" dirty="0"/>
          </a:p>
          <a:p>
            <a:pPr marL="0" indent="0">
              <a:buNone/>
            </a:pP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62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19657" y="280822"/>
            <a:ext cx="1731981" cy="515440"/>
          </a:xfrm>
        </p:spPr>
        <p:txBody>
          <a:bodyPr>
            <a:noAutofit/>
          </a:bodyPr>
          <a:lstStyle/>
          <a:p>
            <a:r>
              <a:rPr lang="fr-FR" sz="3600" dirty="0">
                <a:solidFill>
                  <a:schemeClr val="bg2">
                    <a:lumMod val="50000"/>
                  </a:schemeClr>
                </a:solidFill>
              </a:rPr>
              <a:t>Agenda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8394" y="1742739"/>
            <a:ext cx="8815606" cy="419403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La fidélité</a:t>
            </a:r>
            <a:endParaRPr lang="fr-FR" dirty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Notre solution : FIDELIA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Les avantages 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Comment ça marche ?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Le package </a:t>
            </a:r>
          </a:p>
          <a:p>
            <a:pPr marL="514350" indent="-514350">
              <a:buFont typeface="+mj-lt"/>
              <a:buAutoNum type="arabicPeriod"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gammes </a:t>
            </a:r>
          </a:p>
          <a:p>
            <a:pPr marL="0" indent="0">
              <a:buNone/>
            </a:pP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27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Gammes Fidelia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37144" y="3793353"/>
            <a:ext cx="3197414" cy="1911987"/>
          </a:xfrm>
        </p:spPr>
        <p:txBody>
          <a:bodyPr>
            <a:noAutofit/>
          </a:bodyPr>
          <a:lstStyle/>
          <a:p>
            <a:pPr>
              <a:buClr>
                <a:srgbClr val="2CBBBB"/>
              </a:buClr>
            </a:pPr>
            <a:r>
              <a:rPr lang="fr-FR" sz="1800" dirty="0" smtClean="0"/>
              <a:t>Application FIDELIA mobile</a:t>
            </a:r>
          </a:p>
          <a:p>
            <a:pPr>
              <a:buClr>
                <a:srgbClr val="B85491"/>
              </a:buClr>
            </a:pPr>
            <a:r>
              <a:rPr lang="fr-FR" sz="1800" dirty="0"/>
              <a:t>Application FIDELIA </a:t>
            </a:r>
            <a:r>
              <a:rPr lang="fr-FR" sz="1800" dirty="0" smtClean="0"/>
              <a:t>TPE</a:t>
            </a:r>
          </a:p>
          <a:p>
            <a:pPr>
              <a:buClr>
                <a:srgbClr val="2CBBBB"/>
              </a:buClr>
            </a:pPr>
            <a:r>
              <a:rPr lang="fr-FR" sz="1800" dirty="0" smtClean="0"/>
              <a:t> TPE </a:t>
            </a:r>
          </a:p>
          <a:p>
            <a:pPr>
              <a:buClr>
                <a:srgbClr val="B85491"/>
              </a:buClr>
            </a:pPr>
            <a:r>
              <a:rPr lang="fr-FR" sz="1800" dirty="0" smtClean="0"/>
              <a:t>Carte fidélité personnalisée </a:t>
            </a:r>
          </a:p>
          <a:p>
            <a:pPr>
              <a:buClr>
                <a:srgbClr val="2CBBBB"/>
              </a:buClr>
            </a:pPr>
            <a:r>
              <a:rPr lang="fr-FR" sz="1800" dirty="0" smtClean="0"/>
              <a:t>Portails web</a:t>
            </a:r>
          </a:p>
          <a:p>
            <a:pPr>
              <a:buClr>
                <a:srgbClr val="2CBBBB"/>
              </a:buClr>
            </a:pPr>
            <a:endParaRPr lang="fr-FR" sz="1800" dirty="0" smtClean="0"/>
          </a:p>
        </p:txBody>
      </p:sp>
      <p:sp>
        <p:nvSpPr>
          <p:cNvPr id="5" name="Ellipse 4"/>
          <p:cNvSpPr/>
          <p:nvPr/>
        </p:nvSpPr>
        <p:spPr>
          <a:xfrm>
            <a:off x="3699592" y="1588054"/>
            <a:ext cx="1829272" cy="1829272"/>
          </a:xfrm>
          <a:prstGeom prst="ellipse">
            <a:avLst/>
          </a:prstGeom>
          <a:solidFill>
            <a:srgbClr val="3537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7064290" y="1579888"/>
            <a:ext cx="1829272" cy="1829272"/>
          </a:xfrm>
          <a:prstGeom prst="ellipse">
            <a:avLst/>
          </a:prstGeom>
          <a:solidFill>
            <a:srgbClr val="2CB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368022" y="1588054"/>
            <a:ext cx="1829272" cy="1829272"/>
          </a:xfrm>
          <a:prstGeom prst="ellipse">
            <a:avLst/>
          </a:prstGeom>
          <a:solidFill>
            <a:srgbClr val="A33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68022" y="1840970"/>
            <a:ext cx="1774299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</a:rPr>
              <a:t>Carte personnalisée avec l’identifiant et la photo du client 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722945" y="1964081"/>
            <a:ext cx="1774299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</a:rPr>
              <a:t>Lecture et attribution des points avec l’application TPE 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091776" y="2202136"/>
            <a:ext cx="177429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</a:rPr>
              <a:t>Paiement et gestion fidélité </a:t>
            </a:r>
            <a:endParaRPr lang="fr-F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94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>
          <a:xfrm>
            <a:off x="1523484" y="1078130"/>
            <a:ext cx="6104868" cy="12016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2CBBBB"/>
              </a:buClr>
              <a:buNone/>
            </a:pPr>
            <a:r>
              <a:rPr lang="fr-FR" dirty="0" smtClean="0"/>
              <a:t>FIDELIA s’adapte à tous vos besoins. Exprimez-vous.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43834"/>
          <a:stretch/>
        </p:blipFill>
        <p:spPr>
          <a:xfrm>
            <a:off x="1451808" y="2530258"/>
            <a:ext cx="6423584" cy="298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28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91350" y="4951615"/>
            <a:ext cx="4617493" cy="456395"/>
          </a:xfrm>
        </p:spPr>
        <p:txBody>
          <a:bodyPr>
            <a:normAutofit lnSpcReduction="10000"/>
          </a:bodyPr>
          <a:lstStyle/>
          <a:p>
            <a:r>
              <a:rPr lang="fr-FR" sz="2800" b="1" dirty="0"/>
              <a:t>Merci de votre attention</a:t>
            </a:r>
            <a:r>
              <a:rPr lang="fr-FR" b="1" dirty="0"/>
              <a:t>   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554" y="492090"/>
            <a:ext cx="4927421" cy="404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1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19657" y="280822"/>
            <a:ext cx="1731981" cy="515440"/>
          </a:xfrm>
        </p:spPr>
        <p:txBody>
          <a:bodyPr>
            <a:noAutofit/>
          </a:bodyPr>
          <a:lstStyle/>
          <a:p>
            <a:r>
              <a:rPr lang="fr-FR" sz="3600" dirty="0">
                <a:solidFill>
                  <a:schemeClr val="bg2">
                    <a:lumMod val="50000"/>
                  </a:schemeClr>
                </a:solidFill>
              </a:rPr>
              <a:t>Agenda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8394" y="1742739"/>
            <a:ext cx="8815606" cy="419403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fidélité </a:t>
            </a:r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Notre solution : </a:t>
            </a: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FIDELIA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Les avantages 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Comment 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ça marche ?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Le package </a:t>
            </a:r>
            <a:endParaRPr lang="fr-FR" dirty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Les gammes </a:t>
            </a:r>
            <a:endParaRPr lang="fr-FR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44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La fidélité </a:t>
            </a:r>
          </a:p>
        </p:txBody>
      </p:sp>
      <p:sp>
        <p:nvSpPr>
          <p:cNvPr id="8" name="Ellipse 7"/>
          <p:cNvSpPr/>
          <p:nvPr/>
        </p:nvSpPr>
        <p:spPr>
          <a:xfrm>
            <a:off x="101600" y="2190871"/>
            <a:ext cx="2273300" cy="22733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dirty="0"/>
          </a:p>
        </p:txBody>
      </p:sp>
      <p:sp>
        <p:nvSpPr>
          <p:cNvPr id="9" name="Ellipse 8"/>
          <p:cNvSpPr/>
          <p:nvPr/>
        </p:nvSpPr>
        <p:spPr>
          <a:xfrm>
            <a:off x="3501193" y="2517565"/>
            <a:ext cx="1791694" cy="1791694"/>
          </a:xfrm>
          <a:prstGeom prst="ellipse">
            <a:avLst/>
          </a:prstGeom>
          <a:solidFill>
            <a:srgbClr val="3537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3556920" y="4472207"/>
            <a:ext cx="1791694" cy="1791694"/>
          </a:xfrm>
          <a:prstGeom prst="ellipse">
            <a:avLst/>
          </a:prstGeom>
          <a:solidFill>
            <a:srgbClr val="2CB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dirty="0"/>
          </a:p>
        </p:txBody>
      </p:sp>
      <p:sp>
        <p:nvSpPr>
          <p:cNvPr id="11" name="Ellipse 10"/>
          <p:cNvSpPr/>
          <p:nvPr/>
        </p:nvSpPr>
        <p:spPr>
          <a:xfrm>
            <a:off x="3501193" y="482520"/>
            <a:ext cx="1791694" cy="1791694"/>
          </a:xfrm>
          <a:prstGeom prst="ellipse">
            <a:avLst/>
          </a:prstGeom>
          <a:solidFill>
            <a:srgbClr val="A33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01600" y="2542690"/>
            <a:ext cx="2279366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Préférence et Engagement  de vos clients pour vos produits et services qui se traduit par: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549434" y="645579"/>
            <a:ext cx="1684405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U</a:t>
            </a:r>
            <a:r>
              <a:rPr lang="fr-FR" sz="1600" b="1" dirty="0" smtClean="0">
                <a:solidFill>
                  <a:schemeClr val="bg1"/>
                </a:solidFill>
              </a:rPr>
              <a:t>ne </a:t>
            </a:r>
            <a:r>
              <a:rPr lang="fr-FR" sz="1600" b="1" dirty="0">
                <a:solidFill>
                  <a:schemeClr val="bg1"/>
                </a:solidFill>
              </a:rPr>
              <a:t>augmentation de la demande et de l’utilisation de vos produits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474104" y="2941012"/>
            <a:ext cx="177429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U</a:t>
            </a:r>
            <a:r>
              <a:rPr lang="fr-FR" sz="1600" b="1" dirty="0" smtClean="0">
                <a:solidFill>
                  <a:schemeClr val="bg1"/>
                </a:solidFill>
              </a:rPr>
              <a:t>ne </a:t>
            </a:r>
            <a:r>
              <a:rPr lang="fr-FR" sz="1600" b="1" dirty="0">
                <a:solidFill>
                  <a:schemeClr val="bg1"/>
                </a:solidFill>
              </a:rPr>
              <a:t>recommandation positive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542357" y="4778983"/>
            <a:ext cx="1774299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U</a:t>
            </a:r>
            <a:r>
              <a:rPr lang="fr-FR" sz="1600" b="1" dirty="0" smtClean="0">
                <a:solidFill>
                  <a:schemeClr val="bg1"/>
                </a:solidFill>
              </a:rPr>
              <a:t>ne </a:t>
            </a:r>
          </a:p>
          <a:p>
            <a:pPr algn="ctr"/>
            <a:r>
              <a:rPr lang="fr-FR" sz="1600" b="1" dirty="0" smtClean="0">
                <a:solidFill>
                  <a:schemeClr val="bg1"/>
                </a:solidFill>
              </a:rPr>
              <a:t>augmentation </a:t>
            </a:r>
            <a:r>
              <a:rPr lang="fr-FR" sz="1600" b="1" dirty="0">
                <a:solidFill>
                  <a:schemeClr val="bg1"/>
                </a:solidFill>
              </a:rPr>
              <a:t>de votre chiffre d’affaire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780839" y="4137477"/>
            <a:ext cx="33579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5 % d'augmentation de la fidélité augmente les profits de 25 à 55 %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317" y="2190871"/>
            <a:ext cx="3068965" cy="1661733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38521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19657" y="280822"/>
            <a:ext cx="1731981" cy="515440"/>
          </a:xfrm>
        </p:spPr>
        <p:txBody>
          <a:bodyPr>
            <a:noAutofit/>
          </a:bodyPr>
          <a:lstStyle/>
          <a:p>
            <a:r>
              <a:rPr lang="fr-FR" sz="3600" dirty="0">
                <a:solidFill>
                  <a:schemeClr val="bg2">
                    <a:lumMod val="50000"/>
                  </a:schemeClr>
                </a:solidFill>
              </a:rPr>
              <a:t>Agenda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8394" y="1742739"/>
            <a:ext cx="8815606" cy="419403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La fidélité </a:t>
            </a:r>
            <a:endParaRPr lang="fr-FR" dirty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Notre solution : FIDELIA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Les avantages 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Comment 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ça marche ?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Le package </a:t>
            </a:r>
            <a:endParaRPr lang="fr-FR" dirty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Les gammes </a:t>
            </a:r>
            <a:endParaRPr lang="fr-FR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55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FIDELIA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387" y="599948"/>
            <a:ext cx="1958547" cy="1605859"/>
          </a:xfrm>
          <a:prstGeom prst="rect">
            <a:avLst/>
          </a:prstGeom>
        </p:spPr>
      </p:pic>
      <p:sp>
        <p:nvSpPr>
          <p:cNvPr id="6" name="Espace réservé du contenu 3"/>
          <p:cNvSpPr txBox="1">
            <a:spLocks/>
          </p:cNvSpPr>
          <p:nvPr/>
        </p:nvSpPr>
        <p:spPr>
          <a:xfrm>
            <a:off x="2017018" y="4917241"/>
            <a:ext cx="5177867" cy="1073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000" b="1" dirty="0"/>
              <a:t>Votre solution complète, innovante et automatique de la gestion de la </a:t>
            </a:r>
            <a:r>
              <a:rPr lang="fr-FR" sz="2000" b="1" dirty="0" smtClean="0"/>
              <a:t>fidélité de vos clients  </a:t>
            </a:r>
            <a:endParaRPr lang="fr-FR" b="1" dirty="0"/>
          </a:p>
          <a:p>
            <a:pPr algn="ctr"/>
            <a:endParaRPr lang="fr-FR" b="1" dirty="0"/>
          </a:p>
          <a:p>
            <a:pPr lvl="1"/>
            <a:endParaRPr lang="fr-FR" b="1" dirty="0"/>
          </a:p>
          <a:p>
            <a:pPr lvl="1"/>
            <a:endParaRPr lang="fr-FR" b="1" dirty="0"/>
          </a:p>
        </p:txBody>
      </p:sp>
      <p:sp>
        <p:nvSpPr>
          <p:cNvPr id="9" name="Ellipse 8"/>
          <p:cNvSpPr/>
          <p:nvPr/>
        </p:nvSpPr>
        <p:spPr>
          <a:xfrm>
            <a:off x="3673834" y="2326559"/>
            <a:ext cx="1829272" cy="1829272"/>
          </a:xfrm>
          <a:prstGeom prst="ellipse">
            <a:avLst/>
          </a:prstGeom>
          <a:solidFill>
            <a:srgbClr val="3537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6780952" y="2357030"/>
            <a:ext cx="1829272" cy="1829272"/>
          </a:xfrm>
          <a:prstGeom prst="ellipse">
            <a:avLst/>
          </a:prstGeom>
          <a:solidFill>
            <a:srgbClr val="2CB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363450" y="3026444"/>
            <a:ext cx="177429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Gestion Points de fidélité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701320" y="2721356"/>
            <a:ext cx="1774299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Gestion des transactions sur TPE,GAB, Mobile </a:t>
            </a:r>
            <a:r>
              <a:rPr lang="fr-FR" sz="1600" dirty="0" smtClean="0">
                <a:solidFill>
                  <a:schemeClr val="bg1"/>
                </a:solidFill>
              </a:rPr>
              <a:t>,POS…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848804" y="2673385"/>
            <a:ext cx="1774299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Aide à la décision </a:t>
            </a:r>
            <a:r>
              <a:rPr lang="fr-FR" sz="1600" dirty="0">
                <a:solidFill>
                  <a:schemeClr val="bg1"/>
                </a:solidFill>
              </a:rPr>
              <a:t>: rapport et statistiques sur le comportement de vos clients</a:t>
            </a:r>
          </a:p>
        </p:txBody>
      </p:sp>
      <p:sp>
        <p:nvSpPr>
          <p:cNvPr id="18" name="Ellipse 17"/>
          <p:cNvSpPr/>
          <p:nvPr/>
        </p:nvSpPr>
        <p:spPr>
          <a:xfrm>
            <a:off x="322975" y="2345329"/>
            <a:ext cx="1829272" cy="1829272"/>
          </a:xfrm>
          <a:prstGeom prst="ellipse">
            <a:avLst/>
          </a:prstGeom>
          <a:solidFill>
            <a:srgbClr val="A33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Gestion Points de fidélité</a:t>
            </a:r>
            <a:endParaRPr lang="fr-F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01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Caractéristiques </a:t>
            </a:r>
            <a:endParaRPr lang="fr-FR" dirty="0"/>
          </a:p>
        </p:txBody>
      </p:sp>
      <p:sp>
        <p:nvSpPr>
          <p:cNvPr id="6" name="Espace réservé du contenu 3"/>
          <p:cNvSpPr txBox="1">
            <a:spLocks/>
          </p:cNvSpPr>
          <p:nvPr/>
        </p:nvSpPr>
        <p:spPr>
          <a:xfrm>
            <a:off x="2569826" y="4861939"/>
            <a:ext cx="4199021" cy="1073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000" b="1" dirty="0"/>
              <a:t>Votre Solution flexible , paramétrable avec une plateforme accessible</a:t>
            </a:r>
          </a:p>
          <a:p>
            <a:pPr marL="0" indent="0" algn="ctr">
              <a:buNone/>
            </a:pPr>
            <a:endParaRPr lang="fr-FR" b="1" dirty="0"/>
          </a:p>
          <a:p>
            <a:pPr algn="ctr"/>
            <a:endParaRPr lang="fr-FR" b="1" dirty="0"/>
          </a:p>
          <a:p>
            <a:pPr lvl="1"/>
            <a:endParaRPr lang="fr-FR" b="1" dirty="0"/>
          </a:p>
          <a:p>
            <a:pPr lvl="1"/>
            <a:endParaRPr lang="fr-FR" b="1" dirty="0"/>
          </a:p>
        </p:txBody>
      </p:sp>
      <p:sp>
        <p:nvSpPr>
          <p:cNvPr id="11" name="Ellipse 10"/>
          <p:cNvSpPr/>
          <p:nvPr/>
        </p:nvSpPr>
        <p:spPr>
          <a:xfrm>
            <a:off x="322975" y="2345329"/>
            <a:ext cx="1829272" cy="1829272"/>
          </a:xfrm>
          <a:prstGeom prst="ellipse">
            <a:avLst/>
          </a:prstGeom>
          <a:solidFill>
            <a:srgbClr val="A33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fr-FR" dirty="0">
                <a:solidFill>
                  <a:schemeClr val="bg1"/>
                </a:solidFill>
              </a:rPr>
              <a:t>Pour tous vos clients de </a:t>
            </a:r>
            <a:r>
              <a:rPr lang="fr-FR" dirty="0" smtClean="0">
                <a:solidFill>
                  <a:schemeClr val="bg1"/>
                </a:solidFill>
              </a:rPr>
              <a:t>tous vos points de service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3678529" y="2345329"/>
            <a:ext cx="1829272" cy="1829272"/>
          </a:xfrm>
          <a:prstGeom prst="ellipse">
            <a:avLst/>
          </a:prstGeom>
          <a:solidFill>
            <a:srgbClr val="3537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chemeClr val="bg1"/>
                </a:solidFill>
              </a:rPr>
              <a:t>MultiCanal</a:t>
            </a:r>
            <a:r>
              <a:rPr lang="fr-FR" dirty="0">
                <a:solidFill>
                  <a:schemeClr val="bg1"/>
                </a:solidFill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</a:rPr>
              <a:t>SMS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</a:rPr>
              <a:t>TPE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</a:rPr>
              <a:t>Mobile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</a:rPr>
              <a:t>Web </a:t>
            </a:r>
          </a:p>
        </p:txBody>
      </p:sp>
      <p:sp>
        <p:nvSpPr>
          <p:cNvPr id="18" name="Ellipse 17"/>
          <p:cNvSpPr/>
          <p:nvPr/>
        </p:nvSpPr>
        <p:spPr>
          <a:xfrm>
            <a:off x="6768847" y="2345329"/>
            <a:ext cx="1829272" cy="1829272"/>
          </a:xfrm>
          <a:prstGeom prst="ellipse">
            <a:avLst/>
          </a:prstGeom>
          <a:solidFill>
            <a:srgbClr val="2CB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</a:rPr>
              <a:t>Catalogue Cadeaux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bg1"/>
                </a:solidFill>
              </a:rPr>
              <a:t>Remise</a:t>
            </a:r>
            <a:endParaRPr lang="fr-FR" sz="16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bg1"/>
                </a:solidFill>
              </a:rPr>
              <a:t>Repas cadeau </a:t>
            </a:r>
            <a:endParaRPr lang="fr-FR" sz="1600" dirty="0">
              <a:solidFill>
                <a:schemeClr val="bg1"/>
              </a:solidFill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387" y="599948"/>
            <a:ext cx="1958547" cy="160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09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19657" y="280822"/>
            <a:ext cx="1731981" cy="515440"/>
          </a:xfrm>
        </p:spPr>
        <p:txBody>
          <a:bodyPr>
            <a:noAutofit/>
          </a:bodyPr>
          <a:lstStyle/>
          <a:p>
            <a:r>
              <a:rPr lang="fr-FR" sz="3600" dirty="0">
                <a:solidFill>
                  <a:schemeClr val="bg2">
                    <a:lumMod val="50000"/>
                  </a:schemeClr>
                </a:solidFill>
              </a:rPr>
              <a:t>Agenda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8394" y="1742739"/>
            <a:ext cx="8815606" cy="419403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La fidélité </a:t>
            </a:r>
            <a:endParaRPr lang="fr-FR" dirty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Notre solution : FIDELIA</a:t>
            </a:r>
          </a:p>
          <a:p>
            <a:pPr marL="514350" indent="-514350">
              <a:buFont typeface="+mj-lt"/>
              <a:buAutoNum type="arabicPeriod"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avantages 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Comment 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ça marche ?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Le package </a:t>
            </a:r>
            <a:endParaRPr lang="fr-FR" dirty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Les gammes </a:t>
            </a:r>
            <a:endParaRPr lang="fr-FR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06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Avantages </a:t>
            </a:r>
            <a:endParaRPr lang="fr-FR" dirty="0"/>
          </a:p>
        </p:txBody>
      </p:sp>
      <p:sp>
        <p:nvSpPr>
          <p:cNvPr id="36" name="ZoneTexte 35"/>
          <p:cNvSpPr txBox="1"/>
          <p:nvPr/>
        </p:nvSpPr>
        <p:spPr>
          <a:xfrm>
            <a:off x="584640" y="5491318"/>
            <a:ext cx="2666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Fidéliser vos </a:t>
            </a:r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clients </a:t>
            </a:r>
            <a:endParaRPr lang="fr-F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4233797" y="5820650"/>
            <a:ext cx="4999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Augmenter votre chiffre d’affaire </a:t>
            </a:r>
          </a:p>
          <a:p>
            <a:pPr algn="ctr"/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et outil d’aide à la décision  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70" b="97861" l="0" r="100000">
                        <a14:foregroundMark x1="79191" y1="39572" x2="79191" y2="39572"/>
                        <a14:foregroundMark x1="82081" y1="56150" x2="82081" y2="56150"/>
                        <a14:foregroundMark x1="78613" y1="65241" x2="78613" y2="65241"/>
                        <a14:foregroundMark x1="82081" y1="65775" x2="82081" y2="65775"/>
                        <a14:foregroundMark x1="80925" y1="50267" x2="80925" y2="50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46" y="1413573"/>
            <a:ext cx="3824521" cy="413402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325" y="4379302"/>
            <a:ext cx="2802337" cy="147993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682" r="990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325" y="499175"/>
            <a:ext cx="2771905" cy="1385953"/>
          </a:xfrm>
          <a:prstGeom prst="rect">
            <a:avLst/>
          </a:prstGeom>
        </p:spPr>
      </p:pic>
      <p:sp>
        <p:nvSpPr>
          <p:cNvPr id="39" name="ZoneTexte 38"/>
          <p:cNvSpPr txBox="1"/>
          <p:nvPr/>
        </p:nvSpPr>
        <p:spPr>
          <a:xfrm>
            <a:off x="5260933" y="1829612"/>
            <a:ext cx="3507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Offrir des cadeaux à vos clients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4698744" y="4020892"/>
            <a:ext cx="4440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Promouvoir vos enseignes et points de vente 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723" y="2546591"/>
            <a:ext cx="2231631" cy="148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0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 de  presentation" id="{B54EB407-463E-48B5-A526-12E8C34C2B94}" vid="{0320B813-0542-4F89-BBB2-4B02D3CB8E1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 de  presentation</Template>
  <TotalTime>2975</TotalTime>
  <Words>532</Words>
  <Application>Microsoft Office PowerPoint</Application>
  <PresentationFormat>Affichage à l'écran (4:3)</PresentationFormat>
  <Paragraphs>144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7" baseType="lpstr">
      <vt:lpstr>Arial</vt:lpstr>
      <vt:lpstr>Calibri</vt:lpstr>
      <vt:lpstr>FontAwesome</vt:lpstr>
      <vt:lpstr>Thème Office</vt:lpstr>
      <vt:lpstr>Présentation PowerPoint</vt:lpstr>
      <vt:lpstr>Agenda</vt:lpstr>
      <vt:lpstr>Agenda</vt:lpstr>
      <vt:lpstr>La fidélité </vt:lpstr>
      <vt:lpstr>Agenda</vt:lpstr>
      <vt:lpstr>FIDELIA</vt:lpstr>
      <vt:lpstr>Caractéristiques </vt:lpstr>
      <vt:lpstr>Agenda</vt:lpstr>
      <vt:lpstr>Avantages </vt:lpstr>
      <vt:lpstr>Agenda</vt:lpstr>
      <vt:lpstr>Utilisation </vt:lpstr>
      <vt:lpstr>Agenda</vt:lpstr>
      <vt:lpstr>Architecture FIDELIA </vt:lpstr>
      <vt:lpstr>Architecture Fidelia: La carte </vt:lpstr>
      <vt:lpstr>Architecture Fidelia : le serveur </vt:lpstr>
      <vt:lpstr>Architecture Fidelia: l’application TPE </vt:lpstr>
      <vt:lpstr>Architecture Fidelia: l’application mobile  </vt:lpstr>
      <vt:lpstr>Architecture Fidelia: portails web</vt:lpstr>
      <vt:lpstr>Architecture Fidelia : Portails Web </vt:lpstr>
      <vt:lpstr>Agenda</vt:lpstr>
      <vt:lpstr>Gammes Fidelia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khadija</dc:creator>
  <cp:lastModifiedBy>khadija</cp:lastModifiedBy>
  <cp:revision>89</cp:revision>
  <dcterms:created xsi:type="dcterms:W3CDTF">2016-06-13T11:14:43Z</dcterms:created>
  <dcterms:modified xsi:type="dcterms:W3CDTF">2016-12-06T15:26:13Z</dcterms:modified>
</cp:coreProperties>
</file>